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League Gothic"/>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B1A0B6E-AC76-4988-A293-D1B5A52719EB}">
  <a:tblStyle styleId="{4B1A0B6E-AC76-4988-A293-D1B5A52719E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eagueGothic-regular.fnt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502bc47c7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502bc47c7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02bc47c7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02bc47c7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89288ada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89288ada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502bc47c7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502bc47c7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502bc47c7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502bc47c7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This slide is for your use only, it’s not designed to be shown.</a:t>
            </a:r>
            <a:br>
              <a:rPr b="1" lang="en">
                <a:solidFill>
                  <a:schemeClr val="dk1"/>
                </a:solidFill>
              </a:rPr>
            </a:br>
            <a:r>
              <a:rPr lang="en">
                <a:solidFill>
                  <a:schemeClr val="dk1"/>
                </a:solidFill>
              </a:rPr>
              <a:t>You can copy and paste the sample prompts directly into askKira.</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Remember, askKira is a conversational platform.</a:t>
            </a:r>
            <a:br>
              <a:rPr lang="en">
                <a:solidFill>
                  <a:schemeClr val="dk1"/>
                </a:solidFill>
              </a:rPr>
            </a:br>
            <a:r>
              <a:rPr lang="en">
                <a:solidFill>
                  <a:schemeClr val="dk1"/>
                </a:solidFill>
              </a:rPr>
              <a:t>Start with “Hi Kira” to open the chat, then paste your request in the next message.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502bc47c7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502bc47c7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This slide is for your use only, it’s not designed to be shown.</a:t>
            </a:r>
            <a:br>
              <a:rPr b="1" lang="en">
                <a:solidFill>
                  <a:schemeClr val="dk1"/>
                </a:solidFill>
              </a:rPr>
            </a:br>
            <a:r>
              <a:rPr lang="en">
                <a:solidFill>
                  <a:schemeClr val="dk1"/>
                </a:solidFill>
              </a:rPr>
              <a:t>You can copy and paste the sample prompts directly into askKira.</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Remember, askKira is a conversational platform.</a:t>
            </a:r>
            <a:br>
              <a:rPr lang="en">
                <a:solidFill>
                  <a:schemeClr val="dk1"/>
                </a:solidFill>
              </a:rPr>
            </a:br>
            <a:r>
              <a:rPr lang="en">
                <a:solidFill>
                  <a:schemeClr val="dk1"/>
                </a:solidFill>
              </a:rPr>
              <a:t>Start with “Hi Kira” to open the chat, then paste your request in the next message.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502bc47c78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502bc47c78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502bc47c78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502bc47c78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502bc47c78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502bc47c78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Sticky Note Task: </a:t>
            </a:r>
            <a:endParaRPr/>
          </a:p>
          <a:p>
            <a:pPr indent="0" lvl="0" marL="0" rtl="0" algn="l">
              <a:spcBef>
                <a:spcPts val="0"/>
              </a:spcBef>
              <a:spcAft>
                <a:spcPts val="0"/>
              </a:spcAft>
              <a:buNone/>
            </a:pPr>
            <a:r>
              <a:rPr lang="en">
                <a:solidFill>
                  <a:schemeClr val="dk1"/>
                </a:solidFill>
              </a:rPr>
              <a:t>Each person will be given two sticky notes. Please write your </a:t>
            </a:r>
            <a:r>
              <a:rPr b="1" lang="en">
                <a:solidFill>
                  <a:schemeClr val="dk1"/>
                </a:solidFill>
              </a:rPr>
              <a:t>name</a:t>
            </a:r>
            <a:r>
              <a:rPr lang="en">
                <a:solidFill>
                  <a:schemeClr val="dk1"/>
                </a:solidFill>
              </a:rPr>
              <a:t> on both.</a:t>
            </a:r>
            <a:endParaRPr>
              <a:solidFill>
                <a:schemeClr val="dk1"/>
              </a:solidFill>
            </a:endParaRPr>
          </a:p>
          <a:p>
            <a:pPr indent="0" lvl="0" marL="0" rtl="0" algn="l">
              <a:spcBef>
                <a:spcPts val="0"/>
              </a:spcBef>
              <a:spcAft>
                <a:spcPts val="0"/>
              </a:spcAft>
              <a:buNone/>
            </a:pPr>
            <a:r>
              <a:rPr lang="en">
                <a:solidFill>
                  <a:schemeClr val="dk1"/>
                </a:solidFill>
              </a:rPr>
              <a:t>On the first sticky note:</a:t>
            </a:r>
            <a:br>
              <a:rPr lang="en">
                <a:solidFill>
                  <a:schemeClr val="dk1"/>
                </a:solidFill>
              </a:rPr>
            </a:br>
            <a:r>
              <a:rPr lang="en">
                <a:solidFill>
                  <a:schemeClr val="dk1"/>
                </a:solidFill>
              </a:rPr>
              <a:t>Write </a:t>
            </a:r>
            <a:r>
              <a:rPr b="1" lang="en">
                <a:solidFill>
                  <a:schemeClr val="dk1"/>
                </a:solidFill>
              </a:rPr>
              <a:t>one word</a:t>
            </a:r>
            <a:r>
              <a:rPr lang="en">
                <a:solidFill>
                  <a:schemeClr val="dk1"/>
                </a:solidFill>
              </a:rPr>
              <a:t> that describes askKira.</a:t>
            </a:r>
            <a:endParaRPr>
              <a:solidFill>
                <a:schemeClr val="dk1"/>
              </a:solidFill>
            </a:endParaRPr>
          </a:p>
          <a:p>
            <a:pPr indent="0" lvl="0" marL="0" rtl="0" algn="l">
              <a:spcBef>
                <a:spcPts val="0"/>
              </a:spcBef>
              <a:spcAft>
                <a:spcPts val="0"/>
              </a:spcAft>
              <a:buNone/>
            </a:pPr>
            <a:r>
              <a:rPr lang="en">
                <a:solidFill>
                  <a:schemeClr val="dk1"/>
                </a:solidFill>
              </a:rPr>
              <a:t>On the second sticky note:</a:t>
            </a:r>
            <a:br>
              <a:rPr lang="en">
                <a:solidFill>
                  <a:schemeClr val="dk1"/>
                </a:solidFill>
              </a:rPr>
            </a:br>
            <a:r>
              <a:rPr lang="en">
                <a:solidFill>
                  <a:schemeClr val="dk1"/>
                </a:solidFill>
              </a:rPr>
              <a:t>Write </a:t>
            </a:r>
            <a:r>
              <a:rPr b="1" lang="en">
                <a:solidFill>
                  <a:schemeClr val="dk1"/>
                </a:solidFill>
              </a:rPr>
              <a:t>one thing you’d like to try using askKira for this week</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Once you’re done, pop them on display, in the staffroom, the Head’s office, or with your AI Lead, as a reminder of how the team are exploring askKira together.</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502bc47c78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502bc47c78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502bc47c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502bc47c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Poem 2</a:t>
            </a:r>
            <a:r>
              <a:rPr lang="en">
                <a:solidFill>
                  <a:schemeClr val="dk1"/>
                </a:solidFill>
              </a:rPr>
              <a:t> was written by Philip Larkin in 1943, when he was just 20 years old. It already showed the talent that would make him one of England’s most celebrated poets.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Poem 1</a:t>
            </a:r>
            <a:r>
              <a:rPr lang="en">
                <a:solidFill>
                  <a:schemeClr val="dk1"/>
                </a:solidFill>
              </a:rPr>
              <a:t> was written by a 52-year-old reality TV fan with limited literary ability and a little help from AI.</a:t>
            </a:r>
            <a:endParaRPr b="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02bc47c7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02bc47c7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58c17ec1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58c17ec1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02bc47c7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02bc47c7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502bc47c7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502bc47c7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502bc47c7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502bc47c7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45732b04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45732b04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45732b04b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45732b04b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askkira.com/tutorials-askkira" TargetMode="External"/><Relationship Id="rId4" Type="http://schemas.openxmlformats.org/officeDocument/2006/relationships/hyperlink" Target="http://askkira.com/tutorials-askkir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97733" y="146980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5700">
                <a:solidFill>
                  <a:srgbClr val="FF5758"/>
                </a:solidFill>
                <a:latin typeface="League Gothic"/>
                <a:ea typeface="League Gothic"/>
                <a:cs typeface="League Gothic"/>
                <a:sym typeface="League Gothic"/>
              </a:rPr>
              <a:t>Introducing Whole-School AI</a:t>
            </a:r>
            <a:endParaRPr sz="5700">
              <a:solidFill>
                <a:srgbClr val="FF5758"/>
              </a:solidFill>
              <a:latin typeface="League Gothic"/>
              <a:ea typeface="League Gothic"/>
              <a:cs typeface="League Gothic"/>
              <a:sym typeface="League Gothic"/>
            </a:endParaRPr>
          </a:p>
        </p:txBody>
      </p:sp>
      <p:pic>
        <p:nvPicPr>
          <p:cNvPr id="55" name="Google Shape;55;p13" title="AK Logo Colour Trans.png"/>
          <p:cNvPicPr preferRelativeResize="0"/>
          <p:nvPr/>
        </p:nvPicPr>
        <p:blipFill>
          <a:blip r:embed="rId3">
            <a:alphaModFix/>
          </a:blip>
          <a:stretch>
            <a:fillRect/>
          </a:stretch>
        </p:blipFill>
        <p:spPr>
          <a:xfrm>
            <a:off x="3668900" y="661325"/>
            <a:ext cx="1978250" cy="1978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7500"/>
              <a:buFont typeface="Arial"/>
              <a:buNone/>
            </a:pPr>
            <a:r>
              <a:rPr lang="en" sz="4000">
                <a:solidFill>
                  <a:srgbClr val="FF5758"/>
                </a:solidFill>
                <a:latin typeface="League Gothic"/>
                <a:ea typeface="League Gothic"/>
                <a:cs typeface="League Gothic"/>
                <a:sym typeface="League Gothic"/>
              </a:rPr>
              <a:t>GETTING STARTED</a:t>
            </a:r>
            <a:endParaRPr/>
          </a:p>
          <a:p>
            <a:pPr indent="0" lvl="0" marL="0" rtl="0" algn="l">
              <a:spcBef>
                <a:spcPts val="0"/>
              </a:spcBef>
              <a:spcAft>
                <a:spcPts val="0"/>
              </a:spcAft>
              <a:buNone/>
            </a:pPr>
            <a:r>
              <a:t/>
            </a:r>
            <a:endParaRPr/>
          </a:p>
        </p:txBody>
      </p:sp>
      <p:sp>
        <p:nvSpPr>
          <p:cNvPr id="114" name="Google Shape;114;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800"/>
              </a:spcBef>
              <a:spcAft>
                <a:spcPts val="0"/>
              </a:spcAft>
              <a:buNone/>
            </a:pPr>
            <a:r>
              <a:rPr b="1" lang="en" sz="8800">
                <a:solidFill>
                  <a:srgbClr val="FF5758"/>
                </a:solidFill>
              </a:rPr>
              <a:t>• Start small </a:t>
            </a:r>
            <a:r>
              <a:rPr lang="en" sz="8800">
                <a:solidFill>
                  <a:schemeClr val="dk1"/>
                </a:solidFill>
              </a:rPr>
              <a:t>(e.g. ask for a model text or quiz… or even to make </a:t>
            </a:r>
            <a:endParaRPr sz="8800">
              <a:solidFill>
                <a:schemeClr val="dk1"/>
              </a:solidFill>
            </a:endParaRPr>
          </a:p>
          <a:p>
            <a:pPr indent="0" lvl="0" marL="0" rtl="0" algn="l">
              <a:spcBef>
                <a:spcPts val="800"/>
              </a:spcBef>
              <a:spcAft>
                <a:spcPts val="0"/>
              </a:spcAft>
              <a:buNone/>
            </a:pPr>
            <a:r>
              <a:rPr lang="en" sz="8800">
                <a:solidFill>
                  <a:schemeClr val="dk1"/>
                </a:solidFill>
              </a:rPr>
              <a:t>  recipe suggestions for tonight’s dinner!)</a:t>
            </a:r>
            <a:endParaRPr sz="3600">
              <a:solidFill>
                <a:schemeClr val="dk1"/>
              </a:solidFill>
            </a:endParaRPr>
          </a:p>
          <a:p>
            <a:pPr indent="0" lvl="0" marL="0" rtl="0" algn="l">
              <a:spcBef>
                <a:spcPts val="800"/>
              </a:spcBef>
              <a:spcAft>
                <a:spcPts val="0"/>
              </a:spcAft>
              <a:buNone/>
            </a:pPr>
            <a:r>
              <a:t/>
            </a:r>
            <a:endParaRPr sz="400">
              <a:solidFill>
                <a:schemeClr val="dk1"/>
              </a:solidFill>
            </a:endParaRPr>
          </a:p>
          <a:p>
            <a:pPr indent="0" lvl="0" marL="0" rtl="0" algn="l">
              <a:spcBef>
                <a:spcPts val="800"/>
              </a:spcBef>
              <a:spcAft>
                <a:spcPts val="0"/>
              </a:spcAft>
              <a:buNone/>
            </a:pPr>
            <a:r>
              <a:rPr b="1" lang="en" sz="8800">
                <a:solidFill>
                  <a:srgbClr val="FF5758"/>
                </a:solidFill>
              </a:rPr>
              <a:t>• Play around</a:t>
            </a:r>
            <a:r>
              <a:rPr lang="en" sz="8800">
                <a:solidFill>
                  <a:schemeClr val="dk1"/>
                </a:solidFill>
              </a:rPr>
              <a:t> - don’t be afraid to test it out with fun or low-stakes </a:t>
            </a:r>
            <a:endParaRPr sz="8800">
              <a:solidFill>
                <a:schemeClr val="dk1"/>
              </a:solidFill>
            </a:endParaRPr>
          </a:p>
          <a:p>
            <a:pPr indent="0" lvl="0" marL="0" rtl="0" algn="l">
              <a:spcBef>
                <a:spcPts val="800"/>
              </a:spcBef>
              <a:spcAft>
                <a:spcPts val="0"/>
              </a:spcAft>
              <a:buNone/>
            </a:pPr>
            <a:r>
              <a:rPr lang="en" sz="8800">
                <a:solidFill>
                  <a:schemeClr val="dk1"/>
                </a:solidFill>
              </a:rPr>
              <a:t>  tasks. It’s the best way to build confidence.</a:t>
            </a:r>
            <a:endParaRPr sz="8800">
              <a:solidFill>
                <a:schemeClr val="dk1"/>
              </a:solidFill>
            </a:endParaRPr>
          </a:p>
          <a:p>
            <a:pPr indent="0" lvl="0" marL="0" rtl="0" algn="l">
              <a:spcBef>
                <a:spcPts val="800"/>
              </a:spcBef>
              <a:spcAft>
                <a:spcPts val="0"/>
              </a:spcAft>
              <a:buClr>
                <a:schemeClr val="dk1"/>
              </a:buClr>
              <a:buSzPct val="275000"/>
              <a:buFont typeface="Arial"/>
              <a:buNone/>
            </a:pPr>
            <a:r>
              <a:t/>
            </a:r>
            <a:endParaRPr sz="400">
              <a:solidFill>
                <a:schemeClr val="dk1"/>
              </a:solidFill>
            </a:endParaRPr>
          </a:p>
          <a:p>
            <a:pPr indent="0" lvl="0" marL="0" rtl="0" algn="l">
              <a:spcBef>
                <a:spcPts val="800"/>
              </a:spcBef>
              <a:spcAft>
                <a:spcPts val="0"/>
              </a:spcAft>
              <a:buNone/>
            </a:pPr>
            <a:r>
              <a:rPr b="1" lang="en" sz="8800">
                <a:solidFill>
                  <a:srgbClr val="FF5758"/>
                </a:solidFill>
              </a:rPr>
              <a:t>• Review the response </a:t>
            </a:r>
            <a:r>
              <a:rPr lang="en" sz="8800">
                <a:solidFill>
                  <a:schemeClr val="dk1"/>
                </a:solidFill>
              </a:rPr>
              <a:t>and refine it by asking follow-up questions </a:t>
            </a:r>
            <a:endParaRPr sz="8800">
              <a:solidFill>
                <a:schemeClr val="dk1"/>
              </a:solidFill>
            </a:endParaRPr>
          </a:p>
          <a:p>
            <a:pPr indent="0" lvl="0" marL="0" rtl="0" algn="l">
              <a:spcBef>
                <a:spcPts val="800"/>
              </a:spcBef>
              <a:spcAft>
                <a:spcPts val="0"/>
              </a:spcAft>
              <a:buNone/>
            </a:pPr>
            <a:r>
              <a:rPr lang="en" sz="8800">
                <a:solidFill>
                  <a:schemeClr val="dk1"/>
                </a:solidFill>
              </a:rPr>
              <a:t>  or giving clearer instructions.</a:t>
            </a:r>
            <a:endParaRPr sz="8800">
              <a:solidFill>
                <a:schemeClr val="dk1"/>
              </a:solidFill>
            </a:endParaRPr>
          </a:p>
          <a:p>
            <a:pPr indent="0" lvl="0" marL="0" rtl="0" algn="l">
              <a:spcBef>
                <a:spcPts val="800"/>
              </a:spcBef>
              <a:spcAft>
                <a:spcPts val="0"/>
              </a:spcAft>
              <a:buClr>
                <a:schemeClr val="dk1"/>
              </a:buClr>
              <a:buSzPts val="275"/>
              <a:buFont typeface="Arial"/>
              <a:buNone/>
            </a:pPr>
            <a:r>
              <a:t/>
            </a:r>
            <a:endParaRPr sz="100">
              <a:solidFill>
                <a:schemeClr val="dk1"/>
              </a:solidFill>
            </a:endParaRPr>
          </a:p>
          <a:p>
            <a:pPr indent="0" lvl="0" marL="0" rtl="0" algn="l">
              <a:spcBef>
                <a:spcPts val="800"/>
              </a:spcBef>
              <a:spcAft>
                <a:spcPts val="0"/>
              </a:spcAft>
              <a:buClr>
                <a:schemeClr val="dk1"/>
              </a:buClr>
              <a:buSzPts val="275"/>
              <a:buFont typeface="Arial"/>
              <a:buNone/>
            </a:pPr>
            <a:r>
              <a:rPr b="1" lang="en" sz="8800">
                <a:solidFill>
                  <a:srgbClr val="FF5758"/>
                </a:solidFill>
              </a:rPr>
              <a:t>• Share tips</a:t>
            </a:r>
            <a:r>
              <a:rPr lang="en" sz="8800">
                <a:solidFill>
                  <a:schemeClr val="dk1"/>
                </a:solidFill>
              </a:rPr>
              <a:t> with colleagues.</a:t>
            </a:r>
            <a:endParaRPr sz="8800">
              <a:solidFill>
                <a:schemeClr val="dk1"/>
              </a:solidFill>
            </a:endParaRPr>
          </a:p>
          <a:p>
            <a:pPr indent="0" lvl="0" marL="0" rtl="0" algn="l">
              <a:spcBef>
                <a:spcPts val="800"/>
              </a:spcBef>
              <a:spcAft>
                <a:spcPts val="0"/>
              </a:spcAft>
              <a:buClr>
                <a:schemeClr val="dk1"/>
              </a:buClr>
              <a:buSzPct val="45833"/>
              <a:buFont typeface="Arial"/>
              <a:buNone/>
            </a:pPr>
            <a:r>
              <a:t/>
            </a:r>
            <a:endParaRPr sz="24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000">
                <a:solidFill>
                  <a:srgbClr val="FF5758"/>
                </a:solidFill>
                <a:latin typeface="League Gothic"/>
                <a:ea typeface="League Gothic"/>
                <a:cs typeface="League Gothic"/>
                <a:sym typeface="League Gothic"/>
              </a:rPr>
              <a:t>EFFECTIVE PROMPT WRITING</a:t>
            </a:r>
            <a:endParaRPr/>
          </a:p>
        </p:txBody>
      </p:sp>
      <p:sp>
        <p:nvSpPr>
          <p:cNvPr id="120" name="Google Shape;12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93">
                <a:solidFill>
                  <a:srgbClr val="44494D"/>
                </a:solidFill>
              </a:rPr>
              <a:t>The easiest way to write a helpful prompt (a request or task for askKira) is to use the T.A.S.K. framework.</a:t>
            </a:r>
            <a:endParaRPr sz="1993">
              <a:solidFill>
                <a:srgbClr val="44494D"/>
              </a:solidFill>
            </a:endParaRPr>
          </a:p>
          <a:p>
            <a:pPr indent="0" lvl="0" marL="0" rtl="0" algn="l">
              <a:spcBef>
                <a:spcPts val="1200"/>
              </a:spcBef>
              <a:spcAft>
                <a:spcPts val="1200"/>
              </a:spcAft>
              <a:buNone/>
            </a:pPr>
            <a:r>
              <a:t/>
            </a:r>
            <a:endParaRPr sz="1100">
              <a:solidFill>
                <a:srgbClr val="44494D"/>
              </a:solidFill>
            </a:endParaRPr>
          </a:p>
        </p:txBody>
      </p:sp>
      <p:graphicFrame>
        <p:nvGraphicFramePr>
          <p:cNvPr id="121" name="Google Shape;121;p23"/>
          <p:cNvGraphicFramePr/>
          <p:nvPr/>
        </p:nvGraphicFramePr>
        <p:xfrm>
          <a:off x="952500" y="2190750"/>
          <a:ext cx="3000000" cy="3000000"/>
        </p:xfrm>
        <a:graphic>
          <a:graphicData uri="http://schemas.openxmlformats.org/drawingml/2006/table">
            <a:tbl>
              <a:tblPr>
                <a:noFill/>
                <a:tableStyleId>{4B1A0B6E-AC76-4988-A293-D1B5A52719EB}</a:tableStyleId>
              </a:tblPr>
              <a:tblGrid>
                <a:gridCol w="2413000"/>
                <a:gridCol w="2413000"/>
                <a:gridCol w="2413000"/>
              </a:tblGrid>
              <a:tr h="381000">
                <a:tc>
                  <a:txBody>
                    <a:bodyPr/>
                    <a:lstStyle/>
                    <a:p>
                      <a:pPr indent="0" lvl="0" marL="0" rtl="0" algn="l">
                        <a:lnSpc>
                          <a:spcPct val="184090"/>
                        </a:lnSpc>
                        <a:spcBef>
                          <a:spcPts val="1200"/>
                        </a:spcBef>
                        <a:spcAft>
                          <a:spcPts val="1200"/>
                        </a:spcAft>
                        <a:buClr>
                          <a:schemeClr val="dk1"/>
                        </a:buClr>
                        <a:buSzPts val="1100"/>
                        <a:buFont typeface="Arial"/>
                        <a:buNone/>
                      </a:pPr>
                      <a:r>
                        <a:rPr b="1" lang="en" sz="1100">
                          <a:solidFill>
                            <a:srgbClr val="44494D"/>
                          </a:solidFill>
                        </a:rPr>
                        <a:t>T = TYPE</a:t>
                      </a:r>
                      <a:endParaRPr/>
                    </a:p>
                  </a:txBody>
                  <a:tcPr marT="91425" marB="91425" marR="91425" marL="91425"/>
                </a:tc>
                <a:tc>
                  <a:txBody>
                    <a:bodyPr/>
                    <a:lstStyle/>
                    <a:p>
                      <a:pPr indent="0" lvl="0" marL="0" rtl="0" algn="l">
                        <a:lnSpc>
                          <a:spcPct val="184090"/>
                        </a:lnSpc>
                        <a:spcBef>
                          <a:spcPts val="1200"/>
                        </a:spcBef>
                        <a:spcAft>
                          <a:spcPts val="1200"/>
                        </a:spcAft>
                        <a:buClr>
                          <a:schemeClr val="dk1"/>
                        </a:buClr>
                        <a:buSzPts val="1100"/>
                        <a:buFont typeface="Arial"/>
                        <a:buNone/>
                      </a:pPr>
                      <a:r>
                        <a:rPr lang="en" sz="1000">
                          <a:solidFill>
                            <a:srgbClr val="FF5758"/>
                          </a:solidFill>
                        </a:rPr>
                        <a:t>What do you want askKira to create?</a:t>
                      </a:r>
                      <a:endParaRPr sz="1300"/>
                    </a:p>
                  </a:txBody>
                  <a:tcPr marT="91425" marB="91425" marR="91425" marL="91425"/>
                </a:tc>
                <a:tc>
                  <a:txBody>
                    <a:bodyPr/>
                    <a:lstStyle/>
                    <a:p>
                      <a:pPr indent="0" lvl="0" marL="0" rtl="0" algn="l">
                        <a:lnSpc>
                          <a:spcPct val="184090"/>
                        </a:lnSpc>
                        <a:spcBef>
                          <a:spcPts val="1200"/>
                        </a:spcBef>
                        <a:spcAft>
                          <a:spcPts val="1200"/>
                        </a:spcAft>
                        <a:buClr>
                          <a:schemeClr val="dk1"/>
                        </a:buClr>
                        <a:buSzPts val="1100"/>
                        <a:buFont typeface="Arial"/>
                        <a:buNone/>
                      </a:pPr>
                      <a:r>
                        <a:rPr lang="en" sz="1100">
                          <a:solidFill>
                            <a:srgbClr val="44494D"/>
                          </a:solidFill>
                        </a:rPr>
                        <a:t>e.g. letter/email/checklist/plan/policy</a:t>
                      </a:r>
                      <a:endParaRPr/>
                    </a:p>
                  </a:txBody>
                  <a:tcPr marT="91425" marB="91425" marR="91425" marL="91425"/>
                </a:tc>
              </a:tr>
              <a:tr h="381000">
                <a:tc>
                  <a:txBody>
                    <a:bodyPr/>
                    <a:lstStyle/>
                    <a:p>
                      <a:pPr indent="0" lvl="0" marL="0" rtl="0" algn="l">
                        <a:lnSpc>
                          <a:spcPct val="184090"/>
                        </a:lnSpc>
                        <a:spcBef>
                          <a:spcPts val="1200"/>
                        </a:spcBef>
                        <a:spcAft>
                          <a:spcPts val="1200"/>
                        </a:spcAft>
                        <a:buClr>
                          <a:schemeClr val="dk1"/>
                        </a:buClr>
                        <a:buSzPts val="1100"/>
                        <a:buFont typeface="Arial"/>
                        <a:buNone/>
                      </a:pPr>
                      <a:r>
                        <a:rPr b="1" lang="en" sz="1100">
                          <a:solidFill>
                            <a:srgbClr val="44494D"/>
                          </a:solidFill>
                        </a:rPr>
                        <a:t>A = AUDIENCE &amp; AIM </a:t>
                      </a:r>
                      <a:endParaRPr/>
                    </a:p>
                  </a:txBody>
                  <a:tcPr marT="91425" marB="91425" marR="91425" marL="91425"/>
                </a:tc>
                <a:tc>
                  <a:txBody>
                    <a:bodyPr/>
                    <a:lstStyle/>
                    <a:p>
                      <a:pPr indent="0" lvl="0" marL="0" rtl="0" algn="l">
                        <a:lnSpc>
                          <a:spcPct val="184090"/>
                        </a:lnSpc>
                        <a:spcBef>
                          <a:spcPts val="1200"/>
                        </a:spcBef>
                        <a:spcAft>
                          <a:spcPts val="1200"/>
                        </a:spcAft>
                        <a:buClr>
                          <a:schemeClr val="dk1"/>
                        </a:buClr>
                        <a:buSzPts val="1100"/>
                        <a:buFont typeface="Arial"/>
                        <a:buNone/>
                      </a:pPr>
                      <a:r>
                        <a:rPr lang="en" sz="1100">
                          <a:solidFill>
                            <a:srgbClr val="FF5758"/>
                          </a:solidFill>
                        </a:rPr>
                        <a:t>Who is it for, and what’s the goal?</a:t>
                      </a:r>
                      <a:endParaRPr sz="1100">
                        <a:solidFill>
                          <a:srgbClr val="FF5758"/>
                        </a:solidFill>
                      </a:endParaRPr>
                    </a:p>
                  </a:txBody>
                  <a:tcPr marT="91425" marB="91425" marR="91425" marL="91425"/>
                </a:tc>
                <a:tc>
                  <a:txBody>
                    <a:bodyPr/>
                    <a:lstStyle/>
                    <a:p>
                      <a:pPr indent="0" lvl="0" marL="0" rtl="0" algn="l">
                        <a:lnSpc>
                          <a:spcPct val="184090"/>
                        </a:lnSpc>
                        <a:spcBef>
                          <a:spcPts val="1200"/>
                        </a:spcBef>
                        <a:spcAft>
                          <a:spcPts val="1200"/>
                        </a:spcAft>
                        <a:buClr>
                          <a:schemeClr val="dk1"/>
                        </a:buClr>
                        <a:buSzPts val="1100"/>
                        <a:buFont typeface="Arial"/>
                        <a:buNone/>
                      </a:pPr>
                      <a:r>
                        <a:rPr lang="en" sz="1100">
                          <a:solidFill>
                            <a:srgbClr val="44494D"/>
                          </a:solidFill>
                        </a:rPr>
                        <a:t>e.g. parents/pupils/staff and to inform/reassure/remind/explain</a:t>
                      </a:r>
                      <a:endParaRPr/>
                    </a:p>
                  </a:txBody>
                  <a:tcPr marT="91425" marB="91425" marR="91425" marL="91425"/>
                </a:tc>
              </a:tr>
              <a:tr h="381000">
                <a:tc>
                  <a:txBody>
                    <a:bodyPr/>
                    <a:lstStyle/>
                    <a:p>
                      <a:pPr indent="0" lvl="0" marL="0" rtl="0" algn="l">
                        <a:lnSpc>
                          <a:spcPct val="184090"/>
                        </a:lnSpc>
                        <a:spcBef>
                          <a:spcPts val="1200"/>
                        </a:spcBef>
                        <a:spcAft>
                          <a:spcPts val="1200"/>
                        </a:spcAft>
                        <a:buClr>
                          <a:schemeClr val="dk1"/>
                        </a:buClr>
                        <a:buSzPts val="1100"/>
                        <a:buFont typeface="Arial"/>
                        <a:buNone/>
                      </a:pPr>
                      <a:r>
                        <a:rPr b="1" lang="en" sz="1100">
                          <a:solidFill>
                            <a:srgbClr val="44494D"/>
                          </a:solidFill>
                        </a:rPr>
                        <a:t>S = SUPPORTING INFORMATION</a:t>
                      </a:r>
                      <a:endParaRPr/>
                    </a:p>
                  </a:txBody>
                  <a:tcPr marT="91425" marB="91425" marR="91425" marL="91425"/>
                </a:tc>
                <a:tc>
                  <a:txBody>
                    <a:bodyPr/>
                    <a:lstStyle/>
                    <a:p>
                      <a:pPr indent="0" lvl="0" marL="0" rtl="0" algn="l">
                        <a:lnSpc>
                          <a:spcPct val="184090"/>
                        </a:lnSpc>
                        <a:spcBef>
                          <a:spcPts val="1200"/>
                        </a:spcBef>
                        <a:spcAft>
                          <a:spcPts val="1200"/>
                        </a:spcAft>
                        <a:buClr>
                          <a:schemeClr val="dk1"/>
                        </a:buClr>
                        <a:buSzPts val="1100"/>
                        <a:buFont typeface="Arial"/>
                        <a:buNone/>
                      </a:pPr>
                      <a:r>
                        <a:rPr lang="en" sz="1100">
                          <a:solidFill>
                            <a:srgbClr val="FF5758"/>
                          </a:solidFill>
                        </a:rPr>
                        <a:t>What facts, background, or key details should be included?</a:t>
                      </a:r>
                      <a:endParaRPr/>
                    </a:p>
                  </a:txBody>
                  <a:tcPr marT="91425" marB="91425" marR="91425" marL="91425"/>
                </a:tc>
                <a:tc>
                  <a:txBody>
                    <a:bodyPr/>
                    <a:lstStyle/>
                    <a:p>
                      <a:pPr indent="0" lvl="0" marL="0" rtl="0" algn="l">
                        <a:lnSpc>
                          <a:spcPct val="184090"/>
                        </a:lnSpc>
                        <a:spcBef>
                          <a:spcPts val="1200"/>
                        </a:spcBef>
                        <a:spcAft>
                          <a:spcPts val="1200"/>
                        </a:spcAft>
                        <a:buClr>
                          <a:schemeClr val="dk1"/>
                        </a:buClr>
                        <a:buSzPts val="1100"/>
                        <a:buFont typeface="Arial"/>
                        <a:buNone/>
                      </a:pPr>
                      <a:r>
                        <a:rPr lang="en" sz="1100">
                          <a:solidFill>
                            <a:srgbClr val="44494D"/>
                          </a:solidFill>
                        </a:rPr>
                        <a:t>e.g. dates/events/issues/school policies. Keep it short and clear</a:t>
                      </a:r>
                      <a:endParaRPr/>
                    </a:p>
                  </a:txBody>
                  <a:tcPr marT="91425" marB="91425" marR="91425" marL="91425"/>
                </a:tc>
              </a:tr>
              <a:tr h="381000">
                <a:tc>
                  <a:txBody>
                    <a:bodyPr/>
                    <a:lstStyle/>
                    <a:p>
                      <a:pPr indent="0" lvl="0" marL="0" rtl="0" algn="l">
                        <a:lnSpc>
                          <a:spcPct val="184090"/>
                        </a:lnSpc>
                        <a:spcBef>
                          <a:spcPts val="1200"/>
                        </a:spcBef>
                        <a:spcAft>
                          <a:spcPts val="1200"/>
                        </a:spcAft>
                        <a:buClr>
                          <a:schemeClr val="dk1"/>
                        </a:buClr>
                        <a:buSzPts val="1100"/>
                        <a:buFont typeface="Arial"/>
                        <a:buNone/>
                      </a:pPr>
                      <a:r>
                        <a:rPr b="1" lang="en" sz="1100">
                          <a:solidFill>
                            <a:srgbClr val="44494D"/>
                          </a:solidFill>
                        </a:rPr>
                        <a:t>K = KEY STYLE POINTS</a:t>
                      </a:r>
                      <a:endParaRPr/>
                    </a:p>
                  </a:txBody>
                  <a:tcPr marT="91425" marB="91425" marR="91425" marL="91425"/>
                </a:tc>
                <a:tc>
                  <a:txBody>
                    <a:bodyPr/>
                    <a:lstStyle/>
                    <a:p>
                      <a:pPr indent="0" lvl="0" marL="0" rtl="0" algn="l">
                        <a:lnSpc>
                          <a:spcPct val="184090"/>
                        </a:lnSpc>
                        <a:spcBef>
                          <a:spcPts val="1200"/>
                        </a:spcBef>
                        <a:spcAft>
                          <a:spcPts val="1200"/>
                        </a:spcAft>
                        <a:buClr>
                          <a:schemeClr val="dk1"/>
                        </a:buClr>
                        <a:buSzPts val="1100"/>
                        <a:buFont typeface="Arial"/>
                        <a:buNone/>
                      </a:pPr>
                      <a:r>
                        <a:rPr lang="en" sz="1100">
                          <a:solidFill>
                            <a:srgbClr val="FF5758"/>
                          </a:solidFill>
                        </a:rPr>
                        <a:t>What should the tone and format be?</a:t>
                      </a:r>
                      <a:endParaRPr/>
                    </a:p>
                  </a:txBody>
                  <a:tcPr marT="91425" marB="91425" marR="91425" marL="91425"/>
                </a:tc>
                <a:tc>
                  <a:txBody>
                    <a:bodyPr/>
                    <a:lstStyle/>
                    <a:p>
                      <a:pPr indent="0" lvl="0" marL="0" rtl="0" algn="l">
                        <a:lnSpc>
                          <a:spcPct val="184090"/>
                        </a:lnSpc>
                        <a:spcBef>
                          <a:spcPts val="1200"/>
                        </a:spcBef>
                        <a:spcAft>
                          <a:spcPts val="1200"/>
                        </a:spcAft>
                        <a:buClr>
                          <a:schemeClr val="dk1"/>
                        </a:buClr>
                        <a:buSzPts val="1100"/>
                        <a:buFont typeface="Arial"/>
                        <a:buNone/>
                      </a:pPr>
                      <a:r>
                        <a:rPr lang="en" sz="1100">
                          <a:solidFill>
                            <a:srgbClr val="44494D"/>
                          </a:solidFill>
                        </a:rPr>
                        <a:t>e.g. formal/friendly/firm/supportive, or laid out like a letter or plan</a:t>
                      </a:r>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000">
                <a:solidFill>
                  <a:srgbClr val="FF5758"/>
                </a:solidFill>
                <a:latin typeface="League Gothic"/>
                <a:ea typeface="League Gothic"/>
                <a:cs typeface="League Gothic"/>
                <a:sym typeface="League Gothic"/>
              </a:rPr>
              <a:t>WRITING A GOOD PROMPT </a:t>
            </a:r>
            <a:endParaRPr/>
          </a:p>
        </p:txBody>
      </p:sp>
      <p:sp>
        <p:nvSpPr>
          <p:cNvPr id="127" name="Google Shape;127;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993">
                <a:solidFill>
                  <a:srgbClr val="44494D"/>
                </a:solidFill>
              </a:rPr>
              <a:t>The easiest way to write a helpful prompt (a request or task for askKira) is to use the T.A.S.K. framework.</a:t>
            </a:r>
            <a:endParaRPr sz="1993">
              <a:solidFill>
                <a:srgbClr val="44494D"/>
              </a:solidFill>
            </a:endParaRPr>
          </a:p>
          <a:p>
            <a:pPr indent="0" lvl="0" marL="0" rtl="0" algn="l">
              <a:lnSpc>
                <a:spcPct val="136363"/>
              </a:lnSpc>
              <a:spcBef>
                <a:spcPts val="1200"/>
              </a:spcBef>
              <a:spcAft>
                <a:spcPts val="0"/>
              </a:spcAft>
              <a:buNone/>
            </a:pPr>
            <a:r>
              <a:rPr b="1" lang="en" sz="1400">
                <a:solidFill>
                  <a:srgbClr val="44494D"/>
                </a:solidFill>
              </a:rPr>
              <a:t>Example:</a:t>
            </a:r>
            <a:endParaRPr b="1" sz="1400">
              <a:solidFill>
                <a:srgbClr val="44494D"/>
              </a:solidFill>
            </a:endParaRPr>
          </a:p>
          <a:p>
            <a:pPr indent="0" lvl="0" marL="0" rtl="0" algn="l">
              <a:lnSpc>
                <a:spcPct val="136363"/>
              </a:lnSpc>
              <a:spcBef>
                <a:spcPts val="1200"/>
              </a:spcBef>
              <a:spcAft>
                <a:spcPts val="0"/>
              </a:spcAft>
              <a:buClr>
                <a:schemeClr val="dk1"/>
              </a:buClr>
              <a:buSzPts val="1100"/>
              <a:buFont typeface="Arial"/>
              <a:buNone/>
            </a:pPr>
            <a:r>
              <a:rPr b="1" lang="en" sz="1400">
                <a:solidFill>
                  <a:srgbClr val="44494D"/>
                </a:solidFill>
              </a:rPr>
              <a:t>T</a:t>
            </a:r>
            <a:r>
              <a:rPr lang="en" sz="1400">
                <a:solidFill>
                  <a:srgbClr val="44494D"/>
                </a:solidFill>
              </a:rPr>
              <a:t> = Draft a formal letter to parents</a:t>
            </a:r>
            <a:endParaRPr sz="1400">
              <a:solidFill>
                <a:srgbClr val="44494D"/>
              </a:solidFill>
            </a:endParaRPr>
          </a:p>
          <a:p>
            <a:pPr indent="0" lvl="0" marL="0" rtl="0" algn="l">
              <a:lnSpc>
                <a:spcPct val="136363"/>
              </a:lnSpc>
              <a:spcBef>
                <a:spcPts val="1200"/>
              </a:spcBef>
              <a:spcAft>
                <a:spcPts val="0"/>
              </a:spcAft>
              <a:buClr>
                <a:schemeClr val="dk1"/>
              </a:buClr>
              <a:buSzPts val="1100"/>
              <a:buFont typeface="Arial"/>
              <a:buNone/>
            </a:pPr>
            <a:r>
              <a:rPr b="1" lang="en" sz="1400">
                <a:solidFill>
                  <a:srgbClr val="44494D"/>
                </a:solidFill>
              </a:rPr>
              <a:t>A</a:t>
            </a:r>
            <a:r>
              <a:rPr lang="en" sz="1400">
                <a:solidFill>
                  <a:srgbClr val="44494D"/>
                </a:solidFill>
              </a:rPr>
              <a:t> =Year 8 parents. Reassure them about new behaviour strategies</a:t>
            </a:r>
            <a:endParaRPr sz="1400">
              <a:solidFill>
                <a:srgbClr val="44494D"/>
              </a:solidFill>
            </a:endParaRPr>
          </a:p>
          <a:p>
            <a:pPr indent="0" lvl="0" marL="0" rtl="0" algn="l">
              <a:lnSpc>
                <a:spcPct val="136363"/>
              </a:lnSpc>
              <a:spcBef>
                <a:spcPts val="1200"/>
              </a:spcBef>
              <a:spcAft>
                <a:spcPts val="0"/>
              </a:spcAft>
              <a:buClr>
                <a:schemeClr val="dk1"/>
              </a:buClr>
              <a:buSzPts val="1100"/>
              <a:buFont typeface="Arial"/>
              <a:buNone/>
            </a:pPr>
            <a:r>
              <a:rPr b="1" lang="en" sz="1400">
                <a:solidFill>
                  <a:srgbClr val="44494D"/>
                </a:solidFill>
              </a:rPr>
              <a:t>S </a:t>
            </a:r>
            <a:r>
              <a:rPr lang="en" sz="1400">
                <a:solidFill>
                  <a:srgbClr val="44494D"/>
                </a:solidFill>
              </a:rPr>
              <a:t>= May 2025, rise in low-level disruption; new behaviour framework launched (share detail of framework)</a:t>
            </a:r>
            <a:endParaRPr sz="1400">
              <a:solidFill>
                <a:srgbClr val="44494D"/>
              </a:solidFill>
            </a:endParaRPr>
          </a:p>
          <a:p>
            <a:pPr indent="0" lvl="0" marL="0" rtl="0" algn="l">
              <a:lnSpc>
                <a:spcPct val="136363"/>
              </a:lnSpc>
              <a:spcBef>
                <a:spcPts val="1200"/>
              </a:spcBef>
              <a:spcAft>
                <a:spcPts val="0"/>
              </a:spcAft>
              <a:buClr>
                <a:schemeClr val="dk1"/>
              </a:buClr>
              <a:buSzPts val="1100"/>
              <a:buFont typeface="Arial"/>
              <a:buNone/>
            </a:pPr>
            <a:r>
              <a:rPr b="1" lang="en" sz="1400">
                <a:solidFill>
                  <a:srgbClr val="44494D"/>
                </a:solidFill>
              </a:rPr>
              <a:t>K</a:t>
            </a:r>
            <a:r>
              <a:rPr lang="en" sz="1400">
                <a:solidFill>
                  <a:srgbClr val="44494D"/>
                </a:solidFill>
              </a:rPr>
              <a:t> = Professional but supportive tone. Clear structure: intro, summary, next steps, contact info</a:t>
            </a:r>
            <a:endParaRPr sz="1400">
              <a:solidFill>
                <a:srgbClr val="44494D"/>
              </a:solidFill>
            </a:endParaRPr>
          </a:p>
          <a:p>
            <a:pPr indent="0" lvl="0" marL="0" rtl="0" algn="l">
              <a:spcBef>
                <a:spcPts val="1200"/>
              </a:spcBef>
              <a:spcAft>
                <a:spcPts val="1200"/>
              </a:spcAft>
              <a:buNone/>
            </a:pPr>
            <a:r>
              <a:t/>
            </a:r>
            <a:endParaRPr b="1" sz="1100">
              <a:solidFill>
                <a:srgbClr val="44494D"/>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7500"/>
              <a:buFont typeface="Arial"/>
              <a:buNone/>
            </a:pPr>
            <a:r>
              <a:rPr lang="en" sz="4000">
                <a:solidFill>
                  <a:srgbClr val="FF5758"/>
                </a:solidFill>
                <a:latin typeface="League Gothic"/>
                <a:ea typeface="League Gothic"/>
                <a:cs typeface="League Gothic"/>
                <a:sym typeface="League Gothic"/>
              </a:rPr>
              <a:t>TIME TO TRY</a:t>
            </a:r>
            <a:endParaRPr/>
          </a:p>
          <a:p>
            <a:pPr indent="0" lvl="0" marL="0" rtl="0" algn="l">
              <a:spcBef>
                <a:spcPts val="0"/>
              </a:spcBef>
              <a:spcAft>
                <a:spcPts val="0"/>
              </a:spcAft>
              <a:buNone/>
            </a:pPr>
            <a:r>
              <a:t/>
            </a:r>
            <a:endParaRPr/>
          </a:p>
        </p:txBody>
      </p:sp>
      <p:sp>
        <p:nvSpPr>
          <p:cNvPr id="133" name="Google Shape;133;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800"/>
              </a:spcBef>
              <a:spcAft>
                <a:spcPts val="0"/>
              </a:spcAft>
              <a:buClr>
                <a:schemeClr val="dk1"/>
              </a:buClr>
              <a:buSzPts val="275"/>
              <a:buFont typeface="Arial"/>
              <a:buNone/>
            </a:pPr>
            <a:r>
              <a:rPr lang="en" sz="6400">
                <a:solidFill>
                  <a:schemeClr val="dk1"/>
                </a:solidFill>
              </a:rPr>
              <a:t>TASK: Split into pairs or small groups:</a:t>
            </a:r>
            <a:endParaRPr sz="6400">
              <a:solidFill>
                <a:schemeClr val="dk1"/>
              </a:solidFill>
            </a:endParaRPr>
          </a:p>
          <a:p>
            <a:pPr indent="0" lvl="0" marL="0" rtl="0" algn="l">
              <a:spcBef>
                <a:spcPts val="800"/>
              </a:spcBef>
              <a:spcAft>
                <a:spcPts val="0"/>
              </a:spcAft>
              <a:buClr>
                <a:schemeClr val="dk1"/>
              </a:buClr>
              <a:buSzPct val="34375"/>
              <a:buFont typeface="Arial"/>
              <a:buNone/>
            </a:pPr>
            <a:r>
              <a:t/>
            </a:r>
            <a:endParaRPr sz="3200">
              <a:solidFill>
                <a:schemeClr val="dk1"/>
              </a:solidFill>
            </a:endParaRPr>
          </a:p>
          <a:p>
            <a:pPr indent="0" lvl="0" marL="0" rtl="0" algn="l">
              <a:spcBef>
                <a:spcPts val="800"/>
              </a:spcBef>
              <a:spcAft>
                <a:spcPts val="0"/>
              </a:spcAft>
              <a:buNone/>
            </a:pPr>
            <a:r>
              <a:rPr lang="en" sz="6400">
                <a:solidFill>
                  <a:schemeClr val="dk1"/>
                </a:solidFill>
              </a:rPr>
              <a:t>• Draft a tricky email </a:t>
            </a:r>
            <a:r>
              <a:rPr lang="en" sz="6400">
                <a:solidFill>
                  <a:schemeClr val="dk1"/>
                </a:solidFill>
              </a:rPr>
              <a:t>or letter </a:t>
            </a:r>
            <a:r>
              <a:rPr lang="en" sz="6400">
                <a:solidFill>
                  <a:srgbClr val="09090B"/>
                </a:solidFill>
                <a:highlight>
                  <a:srgbClr val="FFFFFF"/>
                </a:highlight>
              </a:rPr>
              <a:t>informing parents about their child's declining performance in a  </a:t>
            </a:r>
            <a:endParaRPr sz="6400">
              <a:solidFill>
                <a:srgbClr val="09090B"/>
              </a:solidFill>
              <a:highlight>
                <a:srgbClr val="FFFFFF"/>
              </a:highlight>
            </a:endParaRPr>
          </a:p>
          <a:p>
            <a:pPr indent="0" lvl="0" marL="0" rtl="0" algn="l">
              <a:spcBef>
                <a:spcPts val="800"/>
              </a:spcBef>
              <a:spcAft>
                <a:spcPts val="0"/>
              </a:spcAft>
              <a:buNone/>
            </a:pPr>
            <a:r>
              <a:rPr lang="en" sz="6400">
                <a:solidFill>
                  <a:srgbClr val="09090B"/>
                </a:solidFill>
                <a:highlight>
                  <a:srgbClr val="FFFFFF"/>
                </a:highlight>
              </a:rPr>
              <a:t>  particular subject and suggesting ways to provide additional support.</a:t>
            </a:r>
            <a:endParaRPr sz="6400">
              <a:solidFill>
                <a:schemeClr val="dk1"/>
              </a:solidFill>
            </a:endParaRPr>
          </a:p>
          <a:p>
            <a:pPr indent="0" lvl="0" marL="0" rtl="0" algn="l">
              <a:spcBef>
                <a:spcPts val="800"/>
              </a:spcBef>
              <a:spcAft>
                <a:spcPts val="0"/>
              </a:spcAft>
              <a:buNone/>
            </a:pPr>
            <a:r>
              <a:rPr lang="en" sz="6400">
                <a:solidFill>
                  <a:srgbClr val="FF5758"/>
                </a:solidFill>
              </a:rPr>
              <a:t>• Create a model text</a:t>
            </a:r>
            <a:r>
              <a:rPr lang="en" sz="6400">
                <a:solidFill>
                  <a:srgbClr val="FF5758"/>
                </a:solidFill>
                <a:highlight>
                  <a:srgbClr val="FFFFFF"/>
                </a:highlight>
              </a:rPr>
              <a:t> that describes a memorable school trip, appealing to students' </a:t>
            </a:r>
            <a:endParaRPr sz="6400">
              <a:solidFill>
                <a:srgbClr val="FF5758"/>
              </a:solidFill>
              <a:highlight>
                <a:srgbClr val="FFFFFF"/>
              </a:highlight>
            </a:endParaRPr>
          </a:p>
          <a:p>
            <a:pPr indent="0" lvl="0" marL="0" rtl="0" algn="l">
              <a:spcBef>
                <a:spcPts val="800"/>
              </a:spcBef>
              <a:spcAft>
                <a:spcPts val="0"/>
              </a:spcAft>
              <a:buNone/>
            </a:pPr>
            <a:r>
              <a:rPr lang="en" sz="6400">
                <a:solidFill>
                  <a:srgbClr val="FF5758"/>
                </a:solidFill>
                <a:highlight>
                  <a:srgbClr val="FFFFFF"/>
                </a:highlight>
              </a:rPr>
              <a:t>  imaginations and observational skills.</a:t>
            </a:r>
            <a:endParaRPr sz="6400">
              <a:solidFill>
                <a:srgbClr val="FF5758"/>
              </a:solidFill>
              <a:highlight>
                <a:srgbClr val="FFFFFF"/>
              </a:highlight>
            </a:endParaRPr>
          </a:p>
          <a:p>
            <a:pPr indent="0" lvl="0" marL="0" rtl="0" algn="l">
              <a:spcBef>
                <a:spcPts val="800"/>
              </a:spcBef>
              <a:spcAft>
                <a:spcPts val="0"/>
              </a:spcAft>
              <a:buNone/>
            </a:pPr>
            <a:r>
              <a:rPr lang="en" sz="6400">
                <a:solidFill>
                  <a:srgbClr val="6FDBCE"/>
                </a:solidFill>
              </a:rPr>
              <a:t>• </a:t>
            </a:r>
            <a:r>
              <a:rPr lang="en" sz="6400">
                <a:solidFill>
                  <a:srgbClr val="6FDBCE"/>
                </a:solidFill>
                <a:highlight>
                  <a:srgbClr val="FFFFFF"/>
                </a:highlight>
              </a:rPr>
              <a:t>Provide a comprehensive summary of the "Keeping Children Safe in Education </a:t>
            </a:r>
            <a:endParaRPr sz="6400">
              <a:solidFill>
                <a:srgbClr val="6FDBCE"/>
              </a:solidFill>
              <a:highlight>
                <a:srgbClr val="FFFFFF"/>
              </a:highlight>
            </a:endParaRPr>
          </a:p>
          <a:p>
            <a:pPr indent="0" lvl="0" marL="0" rtl="0" algn="l">
              <a:spcBef>
                <a:spcPts val="800"/>
              </a:spcBef>
              <a:spcAft>
                <a:spcPts val="0"/>
              </a:spcAft>
              <a:buNone/>
            </a:pPr>
            <a:r>
              <a:rPr lang="en" sz="6400">
                <a:solidFill>
                  <a:srgbClr val="6FDBCE"/>
                </a:solidFill>
                <a:highlight>
                  <a:srgbClr val="FFFFFF"/>
                </a:highlight>
              </a:rPr>
              <a:t>  (KCSIE)" policy? The summary should include the following key areas… definition of </a:t>
            </a:r>
            <a:endParaRPr sz="6400">
              <a:solidFill>
                <a:srgbClr val="6FDBCE"/>
              </a:solidFill>
              <a:highlight>
                <a:srgbClr val="FFFFFF"/>
              </a:highlight>
            </a:endParaRPr>
          </a:p>
          <a:p>
            <a:pPr indent="0" lvl="0" marL="0" rtl="0" algn="l">
              <a:spcBef>
                <a:spcPts val="800"/>
              </a:spcBef>
              <a:spcAft>
                <a:spcPts val="0"/>
              </a:spcAft>
              <a:buNone/>
            </a:pPr>
            <a:r>
              <a:rPr lang="en" sz="6400">
                <a:solidFill>
                  <a:srgbClr val="6FDBCE"/>
                </a:solidFill>
                <a:highlight>
                  <a:srgbClr val="FFFFFF"/>
                </a:highlight>
              </a:rPr>
              <a:t>  safeguarding, roles and responsibilities, procedures for reporting concerns etc…</a:t>
            </a:r>
            <a:endParaRPr sz="6400">
              <a:solidFill>
                <a:srgbClr val="6FDBCE"/>
              </a:solidFill>
              <a:highlight>
                <a:srgbClr val="FFFFFF"/>
              </a:highlight>
            </a:endParaRPr>
          </a:p>
          <a:p>
            <a:pPr indent="0" lvl="0" marL="0" rtl="0" algn="l">
              <a:spcBef>
                <a:spcPts val="800"/>
              </a:spcBef>
              <a:spcAft>
                <a:spcPts val="0"/>
              </a:spcAft>
              <a:buNone/>
            </a:pPr>
            <a:r>
              <a:t/>
            </a:r>
            <a:endParaRPr sz="5500">
              <a:solidFill>
                <a:srgbClr val="6FDBCE"/>
              </a:solidFill>
              <a:highlight>
                <a:srgbClr val="FFFFFF"/>
              </a:highlight>
            </a:endParaRPr>
          </a:p>
          <a:p>
            <a:pPr indent="0" lvl="0" marL="0" rtl="0" algn="l">
              <a:spcBef>
                <a:spcPts val="800"/>
              </a:spcBef>
              <a:spcAft>
                <a:spcPts val="0"/>
              </a:spcAft>
              <a:buClr>
                <a:schemeClr val="dk1"/>
              </a:buClr>
              <a:buSzPts val="275"/>
              <a:buFont typeface="Arial"/>
              <a:buNone/>
            </a:pPr>
            <a:r>
              <a:t/>
            </a:r>
            <a:endParaRPr sz="5500">
              <a:solidFill>
                <a:srgbClr val="6FDBCE"/>
              </a:solidFill>
              <a:highlight>
                <a:srgbClr val="FFFFFF"/>
              </a:highlight>
            </a:endParaRPr>
          </a:p>
          <a:p>
            <a:pPr indent="0" lvl="0" marL="0" rtl="0" algn="l">
              <a:spcBef>
                <a:spcPts val="800"/>
              </a:spcBef>
              <a:spcAft>
                <a:spcPts val="0"/>
              </a:spcAft>
              <a:buClr>
                <a:schemeClr val="dk1"/>
              </a:buClr>
              <a:buSzPct val="34375"/>
              <a:buFont typeface="Arial"/>
              <a:buNone/>
            </a:pPr>
            <a:r>
              <a:t/>
            </a:r>
            <a:endParaRPr sz="32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700">
                <a:latin typeface="League Gothic"/>
                <a:ea typeface="League Gothic"/>
                <a:cs typeface="League Gothic"/>
                <a:sym typeface="League Gothic"/>
              </a:rPr>
              <a:t>(SHARE YOUR SCREEN, DEMONSTRATE ASKKIRA USING THE FOLLOWING TASK REQUESTS)</a:t>
            </a:r>
            <a:endParaRPr sz="2700"/>
          </a:p>
        </p:txBody>
      </p:sp>
      <p:sp>
        <p:nvSpPr>
          <p:cNvPr id="139" name="Google Shape;139;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sz="1100">
                <a:solidFill>
                  <a:srgbClr val="09090B"/>
                </a:solidFill>
                <a:highlight>
                  <a:srgbClr val="FFFFFF"/>
                </a:highlight>
              </a:rPr>
              <a:t>TRICKY EMAIL</a:t>
            </a:r>
            <a:endParaRPr b="1" sz="1100">
              <a:solidFill>
                <a:srgbClr val="09090B"/>
              </a:solidFill>
              <a:highlight>
                <a:srgbClr val="FFFFFF"/>
              </a:highlight>
            </a:endParaRPr>
          </a:p>
          <a:p>
            <a:pPr indent="0" lvl="0" marL="0" rtl="0" algn="l">
              <a:spcBef>
                <a:spcPts val="0"/>
              </a:spcBef>
              <a:spcAft>
                <a:spcPts val="0"/>
              </a:spcAft>
              <a:buNone/>
            </a:pPr>
            <a:r>
              <a:rPr lang="en" sz="1100">
                <a:solidFill>
                  <a:srgbClr val="09090B"/>
                </a:solidFill>
                <a:highlight>
                  <a:srgbClr val="FFFFFF"/>
                </a:highlight>
              </a:rPr>
              <a:t>Hi Kira, please draft a tricky email or letter informing parents about their child's declining performance in English? The student is currently in Year 5, and we need to address the issues surrounding their writing skills, specifically focusing on narrative structure and vocabulary usage. The email should include suggestions for additional support, such as recommended reading materials, writing workshops, or online resources that can assist both the child and their parents. It should also emphasise the importance of open communication between parents and teachers in fostering academic improvement. The aim is to encourage a collaborative approach between home and school, helping their child regain confidence and competence in their writing abilities.Thank you!</a:t>
            </a:r>
            <a:endParaRPr sz="1100">
              <a:solidFill>
                <a:srgbClr val="09090B"/>
              </a:solidFill>
              <a:highlight>
                <a:srgbClr val="FFFFFF"/>
              </a:highlight>
            </a:endParaRPr>
          </a:p>
          <a:p>
            <a:pPr indent="0" lvl="0" marL="0" rtl="0" algn="l">
              <a:spcBef>
                <a:spcPts val="0"/>
              </a:spcBef>
              <a:spcAft>
                <a:spcPts val="0"/>
              </a:spcAft>
              <a:buNone/>
            </a:pPr>
            <a:r>
              <a:t/>
            </a:r>
            <a:endParaRPr sz="1100">
              <a:solidFill>
                <a:srgbClr val="09090B"/>
              </a:solidFill>
              <a:highlight>
                <a:srgbClr val="FFFFFF"/>
              </a:highlight>
            </a:endParaRPr>
          </a:p>
          <a:p>
            <a:pPr indent="0" lvl="0" marL="0" rtl="0" algn="l">
              <a:spcBef>
                <a:spcPts val="0"/>
              </a:spcBef>
              <a:spcAft>
                <a:spcPts val="0"/>
              </a:spcAft>
              <a:buNone/>
            </a:pPr>
            <a:r>
              <a:t/>
            </a:r>
            <a:endParaRPr sz="1100">
              <a:solidFill>
                <a:srgbClr val="09090B"/>
              </a:solidFill>
              <a:highlight>
                <a:srgbClr val="FFFFFF"/>
              </a:highlight>
            </a:endParaRPr>
          </a:p>
          <a:p>
            <a:pPr indent="0" lvl="0" marL="0" rtl="0" algn="l">
              <a:spcBef>
                <a:spcPts val="0"/>
              </a:spcBef>
              <a:spcAft>
                <a:spcPts val="0"/>
              </a:spcAft>
              <a:buNone/>
            </a:pPr>
            <a:r>
              <a:rPr b="1" lang="en" sz="1100">
                <a:solidFill>
                  <a:srgbClr val="FF5758"/>
                </a:solidFill>
                <a:highlight>
                  <a:srgbClr val="FFFFFF"/>
                </a:highlight>
              </a:rPr>
              <a:t>MODEL TEXT</a:t>
            </a:r>
            <a:endParaRPr b="1" sz="1100">
              <a:solidFill>
                <a:srgbClr val="FF5758"/>
              </a:solidFill>
              <a:highlight>
                <a:srgbClr val="FFFFFF"/>
              </a:highlight>
            </a:endParaRPr>
          </a:p>
          <a:p>
            <a:pPr indent="0" lvl="0" marL="0" rtl="0" algn="l">
              <a:spcBef>
                <a:spcPts val="0"/>
              </a:spcBef>
              <a:spcAft>
                <a:spcPts val="0"/>
              </a:spcAft>
              <a:buNone/>
            </a:pPr>
            <a:r>
              <a:rPr lang="en" sz="1100">
                <a:solidFill>
                  <a:srgbClr val="FF5758"/>
                </a:solidFill>
                <a:highlight>
                  <a:srgbClr val="FFFFFF"/>
                </a:highlight>
              </a:rPr>
              <a:t>Hi Kira,please create a model text that vividly describes a memorable school trip for Year 10 students? The trip was to a wildlife reserve where they engaged in hands-on conservation activities and explored various ecosystems. The text should incorporate specific vocabulary such as "exhilarating", "biodiversity", "habitat", and "endangered species". The key knowledge the students should learn involves understanding ecological principles and the importance of conservation efforts. The main learning objective for the students is to enhance their descriptive writing skills by using advanced sensory details and sophisticated language. Following the lesson, the students will be writing their own reflective narratives about the trip. Please write the model text in a way that inspires students to use rich descriptions that evoke emotion and visual imagery. Thank you!</a:t>
            </a:r>
            <a:endParaRPr sz="1100">
              <a:solidFill>
                <a:srgbClr val="FF5758"/>
              </a:solidFill>
              <a:highlight>
                <a:srgbClr val="FFFFFF"/>
              </a:highlight>
            </a:endParaRPr>
          </a:p>
          <a:p>
            <a:pPr indent="0" lvl="0" marL="0" rtl="0" algn="l">
              <a:spcBef>
                <a:spcPts val="0"/>
              </a:spcBef>
              <a:spcAft>
                <a:spcPts val="0"/>
              </a:spcAft>
              <a:buClr>
                <a:schemeClr val="dk1"/>
              </a:buClr>
              <a:buSzPct val="100000"/>
              <a:buFont typeface="Arial"/>
              <a:buNone/>
            </a:pPr>
            <a:r>
              <a:t/>
            </a:r>
            <a:endParaRPr sz="1100">
              <a:solidFill>
                <a:srgbClr val="09090B"/>
              </a:solidFill>
              <a:highlight>
                <a:srgbClr val="FFFFFF"/>
              </a:highlight>
            </a:endParaRPr>
          </a:p>
          <a:p>
            <a:pPr indent="0" lvl="0" marL="0" rtl="0" algn="l">
              <a:spcBef>
                <a:spcPts val="0"/>
              </a:spcBef>
              <a:spcAft>
                <a:spcPts val="0"/>
              </a:spcAft>
              <a:buNone/>
            </a:pPr>
            <a:r>
              <a:t/>
            </a:r>
            <a:endParaRPr sz="1100">
              <a:solidFill>
                <a:srgbClr val="09090B"/>
              </a:solidFill>
              <a:highlight>
                <a:srgbClr val="FFFFFF"/>
              </a:highlight>
            </a:endParaRPr>
          </a:p>
          <a:p>
            <a:pPr indent="0" lvl="0" marL="457200" rtl="0" algn="l">
              <a:spcBef>
                <a:spcPts val="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311700" y="445025"/>
            <a:ext cx="871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League Gothic"/>
                <a:ea typeface="League Gothic"/>
                <a:cs typeface="League Gothic"/>
                <a:sym typeface="League Gothic"/>
              </a:rPr>
              <a:t>(SHARE YOUR SCREEN, DEMONSTRATE ASKKIRA IN REAL TIME INPUTTING THE FOLLOWING…)</a:t>
            </a:r>
            <a:endParaRPr sz="2700"/>
          </a:p>
        </p:txBody>
      </p:sp>
      <p:sp>
        <p:nvSpPr>
          <p:cNvPr id="145" name="Google Shape;14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100">
                <a:solidFill>
                  <a:srgbClr val="6FDBCE"/>
                </a:solidFill>
                <a:highlight>
                  <a:srgbClr val="FFFFFF"/>
                </a:highlight>
              </a:rPr>
              <a:t>POLICY SUMMARY</a:t>
            </a:r>
            <a:endParaRPr b="1" sz="1100">
              <a:solidFill>
                <a:srgbClr val="6FDBCE"/>
              </a:solidFill>
              <a:highlight>
                <a:srgbClr val="FFFFFF"/>
              </a:highlight>
            </a:endParaRPr>
          </a:p>
          <a:p>
            <a:pPr indent="0" lvl="0" marL="0" rtl="0" algn="l">
              <a:spcBef>
                <a:spcPts val="0"/>
              </a:spcBef>
              <a:spcAft>
                <a:spcPts val="0"/>
              </a:spcAft>
              <a:buNone/>
            </a:pPr>
            <a:r>
              <a:rPr lang="en" sz="1100">
                <a:highlight>
                  <a:srgbClr val="FFFFFF"/>
                </a:highlight>
              </a:rPr>
              <a:t>“Hi Kira, please provide a comprehensive summary of the "Keeping Children Safe in Education (KCSIE)" policy?</a:t>
            </a:r>
            <a:endParaRPr sz="1100">
              <a:highlight>
                <a:srgbClr val="FFFFFF"/>
              </a:highlight>
            </a:endParaRPr>
          </a:p>
          <a:p>
            <a:pPr indent="0" lvl="0" marL="0" rtl="0" algn="l">
              <a:spcBef>
                <a:spcPts val="0"/>
              </a:spcBef>
              <a:spcAft>
                <a:spcPts val="0"/>
              </a:spcAft>
              <a:buNone/>
            </a:pPr>
            <a:r>
              <a:rPr lang="en" sz="1100">
                <a:highlight>
                  <a:srgbClr val="FFFFFF"/>
                </a:highlight>
              </a:rPr>
              <a:t>The summary should include the following key areas: Definition of safeguarding: Clarify what safeguarding entails, including all aspects of protecting children. Roles and responsibilities: Outline the responsibilities of staff, governors, and external agencies in safeguarding practices. Procedures for reporting concerns: Detail the steps that staff should follow when they have safeguarding concerns.</a:t>
            </a:r>
            <a:endParaRPr sz="1100">
              <a:highlight>
                <a:srgbClr val="FFFFFF"/>
              </a:highlight>
            </a:endParaRPr>
          </a:p>
          <a:p>
            <a:pPr indent="0" lvl="0" marL="0" rtl="0" algn="l">
              <a:spcBef>
                <a:spcPts val="0"/>
              </a:spcBef>
              <a:spcAft>
                <a:spcPts val="0"/>
              </a:spcAft>
              <a:buNone/>
            </a:pPr>
            <a:r>
              <a:rPr lang="en" sz="1100">
                <a:highlight>
                  <a:srgbClr val="FFFFFF"/>
                </a:highlight>
              </a:rPr>
              <a:t>Training requirements: Highlight the training and development needed for staff to ensure they are informed and prepared in safeguarding issues. Indicators of abuse and neglect: Include essential signs that staff should be aware of. Safeguarding issues: Mention any current issues or areas of concern relevant to safeguarding. Please ensure that the summary is written in plain English and is clear, concise, and easily understandable for all staff, while emphasising the importance of creating a safe environment for every child. Thank you!”</a:t>
            </a:r>
            <a:endParaRPr sz="1100">
              <a:highlight>
                <a:srgbClr val="FFFFFF"/>
              </a:highlight>
            </a:endParaRPr>
          </a:p>
          <a:p>
            <a:pPr indent="0" lvl="0" marL="0" rtl="0" algn="l">
              <a:spcBef>
                <a:spcPts val="0"/>
              </a:spcBef>
              <a:spcAft>
                <a:spcPts val="0"/>
              </a:spcAft>
              <a:buClr>
                <a:schemeClr val="dk1"/>
              </a:buClr>
              <a:buSzPts val="1100"/>
              <a:buFont typeface="Arial"/>
              <a:buNone/>
            </a:pPr>
            <a:r>
              <a:t/>
            </a:r>
            <a:endParaRPr sz="1100">
              <a:highlight>
                <a:srgbClr val="FFFFFF"/>
              </a:highlight>
            </a:endParaRPr>
          </a:p>
          <a:p>
            <a:pPr indent="0" lvl="0" marL="0" rtl="0" algn="l">
              <a:spcBef>
                <a:spcPts val="0"/>
              </a:spcBef>
              <a:spcAft>
                <a:spcPts val="0"/>
              </a:spcAft>
              <a:buNone/>
            </a:pPr>
            <a:r>
              <a:t/>
            </a:r>
            <a:endParaRPr sz="1100">
              <a:highlight>
                <a:srgbClr val="FFFFFF"/>
              </a:highlight>
            </a:endParaRPr>
          </a:p>
          <a:p>
            <a:pPr indent="0" lvl="0" marL="0" rtl="0" algn="l">
              <a:spcBef>
                <a:spcPts val="0"/>
              </a:spcBef>
              <a:spcAft>
                <a:spcPts val="0"/>
              </a:spcAft>
              <a:buNone/>
            </a:pPr>
            <a:r>
              <a:t/>
            </a:r>
            <a:endParaRPr sz="1100">
              <a:solidFill>
                <a:srgbClr val="09090B"/>
              </a:solidFill>
              <a:highlight>
                <a:srgbClr val="FFFFFF"/>
              </a:highlight>
            </a:endParaRPr>
          </a:p>
          <a:p>
            <a:pPr indent="0" lvl="0" marL="0" rtl="0" algn="l">
              <a:spcBef>
                <a:spcPts val="0"/>
              </a:spcBef>
              <a:spcAft>
                <a:spcPts val="0"/>
              </a:spcAft>
              <a:buNone/>
            </a:pPr>
            <a:r>
              <a:t/>
            </a:r>
            <a:endParaRPr sz="1100">
              <a:solidFill>
                <a:srgbClr val="09090B"/>
              </a:solidFill>
              <a:highlight>
                <a:srgbClr val="FFFFFF"/>
              </a:highlight>
            </a:endParaRPr>
          </a:p>
          <a:p>
            <a:pPr indent="0" lvl="0" marL="457200" rtl="0" algn="l">
              <a:spcBef>
                <a:spcPts val="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000">
                <a:solidFill>
                  <a:srgbClr val="FF5758"/>
                </a:solidFill>
                <a:latin typeface="League Gothic"/>
                <a:ea typeface="League Gothic"/>
                <a:cs typeface="League Gothic"/>
                <a:sym typeface="League Gothic"/>
              </a:rPr>
              <a:t>TOP TIPS FOR SUCCESS</a:t>
            </a:r>
            <a:endParaRPr sz="4000">
              <a:solidFill>
                <a:srgbClr val="FF5758"/>
              </a:solidFill>
              <a:latin typeface="League Gothic"/>
              <a:ea typeface="League Gothic"/>
              <a:cs typeface="League Gothic"/>
              <a:sym typeface="League Gothic"/>
            </a:endParaRPr>
          </a:p>
          <a:p>
            <a:pPr indent="0" lvl="0" marL="0" rtl="0" algn="l">
              <a:spcBef>
                <a:spcPts val="0"/>
              </a:spcBef>
              <a:spcAft>
                <a:spcPts val="0"/>
              </a:spcAft>
              <a:buClr>
                <a:schemeClr val="dk1"/>
              </a:buClr>
              <a:buSzPct val="27500"/>
              <a:buFont typeface="Arial"/>
              <a:buNone/>
            </a:pPr>
            <a:r>
              <a:t/>
            </a:r>
            <a:endParaRPr sz="4000">
              <a:solidFill>
                <a:srgbClr val="FF5758"/>
              </a:solidFill>
              <a:latin typeface="League Gothic"/>
              <a:ea typeface="League Gothic"/>
              <a:cs typeface="League Gothic"/>
              <a:sym typeface="League Gothic"/>
            </a:endParaRPr>
          </a:p>
          <a:p>
            <a:pPr indent="0" lvl="0" marL="0" rtl="0" algn="l">
              <a:spcBef>
                <a:spcPts val="0"/>
              </a:spcBef>
              <a:spcAft>
                <a:spcPts val="0"/>
              </a:spcAft>
              <a:buNone/>
            </a:pPr>
            <a:r>
              <a:rPr lang="en"/>
              <a:t> </a:t>
            </a:r>
            <a:endParaRPr/>
          </a:p>
        </p:txBody>
      </p:sp>
      <p:sp>
        <p:nvSpPr>
          <p:cNvPr id="151" name="Google Shape;151;p28"/>
          <p:cNvSpPr txBox="1"/>
          <p:nvPr>
            <p:ph idx="1" type="body"/>
          </p:nvPr>
        </p:nvSpPr>
        <p:spPr>
          <a:xfrm>
            <a:off x="311700" y="1152475"/>
            <a:ext cx="8520600" cy="3761400"/>
          </a:xfrm>
          <a:prstGeom prst="rect">
            <a:avLst/>
          </a:prstGeom>
        </p:spPr>
        <p:txBody>
          <a:bodyPr anchorCtr="0" anchor="t" bIns="91425" lIns="91425" spcFirstLastPara="1" rIns="91425" wrap="square" tIns="91425">
            <a:normAutofit fontScale="85000" lnSpcReduction="20000"/>
          </a:bodyPr>
          <a:lstStyle/>
          <a:p>
            <a:pPr indent="-347345" lvl="0" marL="457200" rtl="0" algn="l">
              <a:spcBef>
                <a:spcPts val="0"/>
              </a:spcBef>
              <a:spcAft>
                <a:spcPts val="0"/>
              </a:spcAft>
              <a:buClr>
                <a:schemeClr val="dk1"/>
              </a:buClr>
              <a:buSzPct val="100000"/>
              <a:buChar char="●"/>
            </a:pPr>
            <a:r>
              <a:rPr lang="en" sz="2200">
                <a:solidFill>
                  <a:schemeClr val="dk1"/>
                </a:solidFill>
              </a:rPr>
              <a:t>Use “please” and “thank you” in task requests. It helps you to pause and frame the request more clearly, which often leads to better, more specific prompts and makes the text more natural if you want the AI’s response to sound more conversational (e.g. for letters or messages).</a:t>
            </a:r>
            <a:endParaRPr sz="2200">
              <a:solidFill>
                <a:schemeClr val="dk1"/>
              </a:solidFill>
            </a:endParaRPr>
          </a:p>
          <a:p>
            <a:pPr indent="0" lvl="0" marL="0" rtl="0" algn="l">
              <a:spcBef>
                <a:spcPts val="1200"/>
              </a:spcBef>
              <a:spcAft>
                <a:spcPts val="0"/>
              </a:spcAft>
              <a:buNone/>
            </a:pPr>
            <a:r>
              <a:t/>
            </a:r>
            <a:endParaRPr sz="100">
              <a:solidFill>
                <a:schemeClr val="dk1"/>
              </a:solidFill>
            </a:endParaRPr>
          </a:p>
          <a:p>
            <a:pPr indent="-363537" lvl="0" marL="457200" rtl="0" algn="l">
              <a:spcBef>
                <a:spcPts val="1200"/>
              </a:spcBef>
              <a:spcAft>
                <a:spcPts val="0"/>
              </a:spcAft>
              <a:buClr>
                <a:schemeClr val="dk1"/>
              </a:buClr>
              <a:buSzPct val="100000"/>
              <a:buChar char="●"/>
            </a:pPr>
            <a:r>
              <a:rPr lang="en" sz="2500">
                <a:solidFill>
                  <a:schemeClr val="dk1"/>
                </a:solidFill>
              </a:rPr>
              <a:t>Be specific with your prompts</a:t>
            </a:r>
            <a:endParaRPr sz="2500">
              <a:solidFill>
                <a:schemeClr val="dk1"/>
              </a:solidFill>
            </a:endParaRPr>
          </a:p>
          <a:p>
            <a:pPr indent="0" lvl="0" marL="0" rtl="0" algn="l">
              <a:spcBef>
                <a:spcPts val="800"/>
              </a:spcBef>
              <a:spcAft>
                <a:spcPts val="0"/>
              </a:spcAft>
              <a:buNone/>
            </a:pPr>
            <a:r>
              <a:t/>
            </a:r>
            <a:endParaRPr sz="143">
              <a:solidFill>
                <a:schemeClr val="dk1"/>
              </a:solidFill>
            </a:endParaRPr>
          </a:p>
          <a:p>
            <a:pPr indent="-363537" lvl="0" marL="457200" rtl="0" algn="l">
              <a:spcBef>
                <a:spcPts val="800"/>
              </a:spcBef>
              <a:spcAft>
                <a:spcPts val="0"/>
              </a:spcAft>
              <a:buClr>
                <a:schemeClr val="dk1"/>
              </a:buClr>
              <a:buSzPct val="100000"/>
              <a:buChar char="●"/>
            </a:pPr>
            <a:r>
              <a:rPr lang="en" sz="2500">
                <a:solidFill>
                  <a:schemeClr val="dk1"/>
                </a:solidFill>
              </a:rPr>
              <a:t>Always check and tweak the output</a:t>
            </a:r>
            <a:endParaRPr sz="2500">
              <a:solidFill>
                <a:schemeClr val="dk1"/>
              </a:solidFill>
            </a:endParaRPr>
          </a:p>
          <a:p>
            <a:pPr indent="0" lvl="0" marL="0" rtl="0" algn="l">
              <a:spcBef>
                <a:spcPts val="800"/>
              </a:spcBef>
              <a:spcAft>
                <a:spcPts val="0"/>
              </a:spcAft>
              <a:buNone/>
            </a:pPr>
            <a:r>
              <a:t/>
            </a:r>
            <a:endParaRPr sz="100">
              <a:solidFill>
                <a:schemeClr val="dk1"/>
              </a:solidFill>
            </a:endParaRPr>
          </a:p>
          <a:p>
            <a:pPr indent="-363537" lvl="0" marL="457200" rtl="0" algn="l">
              <a:spcBef>
                <a:spcPts val="800"/>
              </a:spcBef>
              <a:spcAft>
                <a:spcPts val="0"/>
              </a:spcAft>
              <a:buClr>
                <a:schemeClr val="dk1"/>
              </a:buClr>
              <a:buSzPct val="100000"/>
              <a:buChar char="●"/>
            </a:pPr>
            <a:r>
              <a:rPr lang="en" sz="2500">
                <a:solidFill>
                  <a:schemeClr val="dk1"/>
                </a:solidFill>
              </a:rPr>
              <a:t>Think of it as a second brain, not a shortcut that does the work for you</a:t>
            </a:r>
            <a:endParaRPr sz="25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000">
                <a:solidFill>
                  <a:srgbClr val="FF5758"/>
                </a:solidFill>
                <a:latin typeface="League Gothic"/>
                <a:ea typeface="League Gothic"/>
                <a:cs typeface="League Gothic"/>
                <a:sym typeface="League Gothic"/>
              </a:rPr>
              <a:t>WHAT NEXT?</a:t>
            </a:r>
            <a:endParaRPr sz="4000">
              <a:solidFill>
                <a:srgbClr val="FF5758"/>
              </a:solidFill>
              <a:latin typeface="League Gothic"/>
              <a:ea typeface="League Gothic"/>
              <a:cs typeface="League Gothic"/>
              <a:sym typeface="League Gothic"/>
            </a:endParaRPr>
          </a:p>
          <a:p>
            <a:pPr indent="0" lvl="0" marL="0" rtl="0" algn="l">
              <a:spcBef>
                <a:spcPts val="0"/>
              </a:spcBef>
              <a:spcAft>
                <a:spcPts val="0"/>
              </a:spcAft>
              <a:buClr>
                <a:schemeClr val="dk1"/>
              </a:buClr>
              <a:buSzPct val="27500"/>
              <a:buFont typeface="Arial"/>
              <a:buNone/>
            </a:pPr>
            <a:r>
              <a:t/>
            </a:r>
            <a:endParaRPr sz="4000">
              <a:solidFill>
                <a:srgbClr val="FF5758"/>
              </a:solidFill>
              <a:latin typeface="League Gothic"/>
              <a:ea typeface="League Gothic"/>
              <a:cs typeface="League Gothic"/>
              <a:sym typeface="League Gothic"/>
            </a:endParaRPr>
          </a:p>
          <a:p>
            <a:pPr indent="0" lvl="0" marL="0" rtl="0" algn="l">
              <a:spcBef>
                <a:spcPts val="0"/>
              </a:spcBef>
              <a:spcAft>
                <a:spcPts val="0"/>
              </a:spcAft>
              <a:buNone/>
            </a:pPr>
            <a:r>
              <a:t/>
            </a:r>
            <a:endParaRPr/>
          </a:p>
        </p:txBody>
      </p:sp>
      <p:sp>
        <p:nvSpPr>
          <p:cNvPr id="157" name="Google Shape;157;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55600" lvl="0" marL="457200" rtl="0" algn="l">
              <a:spcBef>
                <a:spcPts val="800"/>
              </a:spcBef>
              <a:spcAft>
                <a:spcPts val="0"/>
              </a:spcAft>
              <a:buClr>
                <a:schemeClr val="dk1"/>
              </a:buClr>
              <a:buSzPts val="2000"/>
              <a:buChar char="●"/>
            </a:pPr>
            <a:r>
              <a:rPr b="1" lang="en" sz="2000">
                <a:solidFill>
                  <a:schemeClr val="dk1"/>
                </a:solidFill>
              </a:rPr>
              <a:t>Sign up</a:t>
            </a:r>
            <a:r>
              <a:rPr lang="en" sz="2000">
                <a:solidFill>
                  <a:schemeClr val="dk1"/>
                </a:solidFill>
              </a:rPr>
              <a:t> if you haven’t already. (If you’re missing a confirmation email, check your spam or junk folder.)</a:t>
            </a:r>
            <a:br>
              <a:rPr lang="en" sz="2000">
                <a:solidFill>
                  <a:schemeClr val="dk1"/>
                </a:solidFill>
              </a:rPr>
            </a:br>
            <a:endParaRPr sz="2000">
              <a:solidFill>
                <a:schemeClr val="dk1"/>
              </a:solidFill>
            </a:endParaRPr>
          </a:p>
          <a:p>
            <a:pPr indent="-355600" lvl="0" marL="457200" rtl="0" algn="l">
              <a:spcBef>
                <a:spcPts val="0"/>
              </a:spcBef>
              <a:spcAft>
                <a:spcPts val="0"/>
              </a:spcAft>
              <a:buClr>
                <a:schemeClr val="dk1"/>
              </a:buClr>
              <a:buSzPts val="2000"/>
              <a:buChar char="●"/>
            </a:pPr>
            <a:r>
              <a:rPr b="1" lang="en" sz="2000">
                <a:solidFill>
                  <a:schemeClr val="dk1"/>
                </a:solidFill>
              </a:rPr>
              <a:t>Pair up</a:t>
            </a:r>
            <a:r>
              <a:rPr lang="en" sz="2000">
                <a:solidFill>
                  <a:schemeClr val="dk1"/>
                </a:solidFill>
              </a:rPr>
              <a:t> with a colleague outside of this meeting to try it out together.</a:t>
            </a:r>
            <a:br>
              <a:rPr lang="en" sz="2000">
                <a:solidFill>
                  <a:schemeClr val="dk1"/>
                </a:solidFill>
              </a:rPr>
            </a:br>
            <a:endParaRPr sz="2000">
              <a:solidFill>
                <a:schemeClr val="dk1"/>
              </a:solidFill>
            </a:endParaRPr>
          </a:p>
          <a:p>
            <a:pPr indent="-355600" lvl="0" marL="457200" rtl="0" algn="l">
              <a:spcBef>
                <a:spcPts val="0"/>
              </a:spcBef>
              <a:spcAft>
                <a:spcPts val="0"/>
              </a:spcAft>
              <a:buClr>
                <a:schemeClr val="dk1"/>
              </a:buClr>
              <a:buSzPts val="2000"/>
              <a:buChar char="●"/>
            </a:pPr>
            <a:r>
              <a:rPr b="1" lang="en" sz="2000">
                <a:solidFill>
                  <a:schemeClr val="dk1"/>
                </a:solidFill>
              </a:rPr>
              <a:t>Join the Kira Staffroom</a:t>
            </a:r>
            <a:r>
              <a:rPr lang="en" sz="2000">
                <a:solidFill>
                  <a:schemeClr val="dk1"/>
                </a:solidFill>
              </a:rPr>
              <a:t> community for ideas, updates, and support.</a:t>
            </a:r>
            <a:br>
              <a:rPr lang="en" sz="2000">
                <a:solidFill>
                  <a:schemeClr val="dk1"/>
                </a:solidFill>
              </a:rPr>
            </a:br>
            <a:endParaRPr sz="2000">
              <a:solidFill>
                <a:schemeClr val="dk1"/>
              </a:solidFill>
            </a:endParaRPr>
          </a:p>
          <a:p>
            <a:pPr indent="-355600" lvl="0" marL="457200" rtl="0" algn="l">
              <a:spcBef>
                <a:spcPts val="0"/>
              </a:spcBef>
              <a:spcAft>
                <a:spcPts val="0"/>
              </a:spcAft>
              <a:buSzPts val="2000"/>
              <a:buChar char="●"/>
            </a:pPr>
            <a:r>
              <a:rPr b="1" lang="en" sz="2000">
                <a:solidFill>
                  <a:schemeClr val="dk1"/>
                </a:solidFill>
              </a:rPr>
              <a:t>Explore resources and tutorials</a:t>
            </a:r>
            <a:r>
              <a:rPr lang="en" sz="2000">
                <a:solidFill>
                  <a:schemeClr val="dk1"/>
                </a:solidFill>
              </a:rPr>
              <a:t> at:</a:t>
            </a:r>
            <a:r>
              <a:rPr lang="en" sz="2000">
                <a:solidFill>
                  <a:schemeClr val="dk1"/>
                </a:solidFill>
                <a:uFill>
                  <a:noFill/>
                </a:uFill>
                <a:hlinkClick r:id="rId3">
                  <a:extLst>
                    <a:ext uri="{A12FA001-AC4F-418D-AE19-62706E023703}">
                      <ahyp:hlinkClr val="tx"/>
                    </a:ext>
                  </a:extLst>
                </a:hlinkClick>
              </a:rPr>
              <a:t> </a:t>
            </a:r>
            <a:r>
              <a:rPr lang="en" sz="2000" u="sng">
                <a:solidFill>
                  <a:schemeClr val="hlink"/>
                </a:solidFill>
                <a:hlinkClick r:id="rId4"/>
              </a:rPr>
              <a:t>askKira.com/tutorials-askkira</a:t>
            </a:r>
            <a:endParaRPr sz="2000" u="sng">
              <a:solidFill>
                <a:schemeClr val="hlink"/>
              </a:solidFill>
            </a:endParaRPr>
          </a:p>
          <a:p>
            <a:pPr indent="0" lvl="0" marL="457200" rtl="0" algn="l">
              <a:spcBef>
                <a:spcPts val="800"/>
              </a:spcBef>
              <a:spcAft>
                <a:spcPts val="0"/>
              </a:spcAft>
              <a:buNone/>
            </a:pPr>
            <a:r>
              <a:t/>
            </a:r>
            <a:endParaRPr sz="23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7500"/>
              <a:buFont typeface="Arial"/>
              <a:buNone/>
            </a:pPr>
            <a:r>
              <a:rPr lang="en" sz="4000">
                <a:solidFill>
                  <a:srgbClr val="FF5758"/>
                </a:solidFill>
                <a:latin typeface="League Gothic"/>
                <a:ea typeface="League Gothic"/>
                <a:cs typeface="League Gothic"/>
                <a:sym typeface="League Gothic"/>
              </a:rPr>
              <a:t>FINAL THOUGHT…</a:t>
            </a:r>
            <a:endParaRPr sz="4000">
              <a:solidFill>
                <a:srgbClr val="FF5758"/>
              </a:solidFill>
              <a:latin typeface="League Gothic"/>
              <a:ea typeface="League Gothic"/>
              <a:cs typeface="League Gothic"/>
              <a:sym typeface="League Gothic"/>
            </a:endParaRPr>
          </a:p>
          <a:p>
            <a:pPr indent="0" lvl="0" marL="0" rtl="0" algn="l">
              <a:spcBef>
                <a:spcPts val="0"/>
              </a:spcBef>
              <a:spcAft>
                <a:spcPts val="0"/>
              </a:spcAft>
              <a:buNone/>
            </a:pPr>
            <a:r>
              <a:t/>
            </a:r>
            <a:endParaRPr/>
          </a:p>
        </p:txBody>
      </p:sp>
      <p:sp>
        <p:nvSpPr>
          <p:cNvPr id="163" name="Google Shape;163;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800"/>
              </a:spcBef>
              <a:spcAft>
                <a:spcPts val="0"/>
              </a:spcAft>
              <a:buNone/>
            </a:pPr>
            <a:r>
              <a:rPr lang="en" sz="2227">
                <a:solidFill>
                  <a:srgbClr val="FF5758"/>
                </a:solidFill>
              </a:rPr>
              <a:t>"Use your judgement, stay curious, and make time for what matters - your pupils, your classroom, your work/life balance."</a:t>
            </a:r>
            <a:endParaRPr sz="2227">
              <a:solidFill>
                <a:srgbClr val="FF5758"/>
              </a:solidFill>
            </a:endParaRPr>
          </a:p>
          <a:p>
            <a:pPr indent="0" lvl="0" marL="0" rtl="0" algn="l">
              <a:spcBef>
                <a:spcPts val="800"/>
              </a:spcBef>
              <a:spcAft>
                <a:spcPts val="0"/>
              </a:spcAft>
              <a:buNone/>
            </a:pPr>
            <a:r>
              <a:t/>
            </a:r>
            <a:endParaRPr sz="2227">
              <a:solidFill>
                <a:srgbClr val="FF5758"/>
              </a:solidFill>
            </a:endParaRPr>
          </a:p>
          <a:p>
            <a:pPr indent="0" lvl="0" marL="0" rtl="0" algn="l">
              <a:spcBef>
                <a:spcPts val="800"/>
              </a:spcBef>
              <a:spcAft>
                <a:spcPts val="0"/>
              </a:spcAft>
              <a:buNone/>
            </a:pPr>
            <a:r>
              <a:rPr b="1" lang="en" sz="2400">
                <a:solidFill>
                  <a:schemeClr val="dk1"/>
                </a:solidFill>
              </a:rPr>
              <a:t>Sticky Note Task:</a:t>
            </a:r>
            <a:endParaRPr b="1" sz="2400">
              <a:solidFill>
                <a:schemeClr val="dk1"/>
              </a:solidFill>
            </a:endParaRPr>
          </a:p>
          <a:p>
            <a:pPr indent="0" lvl="0" marL="0" rtl="0" algn="l">
              <a:spcBef>
                <a:spcPts val="800"/>
              </a:spcBef>
              <a:spcAft>
                <a:spcPts val="0"/>
              </a:spcAft>
              <a:buNone/>
            </a:pPr>
            <a:r>
              <a:rPr lang="en" sz="1983">
                <a:solidFill>
                  <a:schemeClr val="dk1"/>
                </a:solidFill>
              </a:rPr>
              <a:t>• Write one word to describe askKira?</a:t>
            </a:r>
            <a:endParaRPr sz="1983">
              <a:solidFill>
                <a:schemeClr val="dk1"/>
              </a:solidFill>
            </a:endParaRPr>
          </a:p>
          <a:p>
            <a:pPr indent="0" lvl="0" marL="0" rtl="0" algn="l">
              <a:spcBef>
                <a:spcPts val="800"/>
              </a:spcBef>
              <a:spcAft>
                <a:spcPts val="0"/>
              </a:spcAft>
              <a:buNone/>
            </a:pPr>
            <a:r>
              <a:rPr lang="en" sz="1983">
                <a:solidFill>
                  <a:schemeClr val="dk1"/>
                </a:solidFill>
              </a:rPr>
              <a:t>• Write one thing you want to try using askKira for this week?</a:t>
            </a:r>
            <a:endParaRPr sz="1983">
              <a:solidFill>
                <a:schemeClr val="dk1"/>
              </a:solidFill>
            </a:endParaRPr>
          </a:p>
          <a:p>
            <a:pPr indent="0" lvl="0" marL="0" rtl="0" algn="l">
              <a:spcBef>
                <a:spcPts val="800"/>
              </a:spcBef>
              <a:spcAft>
                <a:spcPts val="0"/>
              </a:spcAft>
              <a:buClr>
                <a:schemeClr val="dk1"/>
              </a:buClr>
              <a:buSzPts val="1100"/>
              <a:buFont typeface="Arial"/>
              <a:buNone/>
            </a:pPr>
            <a:r>
              <a:t/>
            </a:r>
            <a:endParaRPr sz="32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7500"/>
              <a:buFont typeface="Arial"/>
              <a:buNone/>
            </a:pPr>
            <a:r>
              <a:rPr lang="en" sz="4000">
                <a:solidFill>
                  <a:srgbClr val="FF5758"/>
                </a:solidFill>
                <a:latin typeface="League Gothic"/>
                <a:ea typeface="League Gothic"/>
                <a:cs typeface="League Gothic"/>
                <a:sym typeface="League Gothic"/>
              </a:rPr>
              <a:t>AND FINALLY… AN ASKKIRA GENERATED JOKE!!</a:t>
            </a:r>
            <a:endParaRPr sz="4000">
              <a:solidFill>
                <a:srgbClr val="FF5758"/>
              </a:solidFill>
              <a:latin typeface="League Gothic"/>
              <a:ea typeface="League Gothic"/>
              <a:cs typeface="League Gothic"/>
              <a:sym typeface="League Gothic"/>
            </a:endParaRPr>
          </a:p>
          <a:p>
            <a:pPr indent="0" lvl="0" marL="0" rtl="0" algn="l">
              <a:spcBef>
                <a:spcPts val="0"/>
              </a:spcBef>
              <a:spcAft>
                <a:spcPts val="0"/>
              </a:spcAft>
              <a:buNone/>
            </a:pPr>
            <a:r>
              <a:t/>
            </a:r>
            <a:endParaRPr/>
          </a:p>
        </p:txBody>
      </p:sp>
      <p:sp>
        <p:nvSpPr>
          <p:cNvPr id="169" name="Google Shape;16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sz="1600">
                <a:solidFill>
                  <a:schemeClr val="dk1"/>
                </a:solidFill>
              </a:rPr>
              <a:t>“Hi Kira, Please write a short joke about UK teaching in the style of Jason Manford…”</a:t>
            </a:r>
            <a:endParaRPr i="1" sz="1600">
              <a:solidFill>
                <a:schemeClr val="dk1"/>
              </a:solidFill>
            </a:endParaRPr>
          </a:p>
          <a:p>
            <a:pPr indent="0" lvl="0" marL="0" rtl="0" algn="l">
              <a:spcBef>
                <a:spcPts val="1200"/>
              </a:spcBef>
              <a:spcAft>
                <a:spcPts val="0"/>
              </a:spcAft>
              <a:buNone/>
            </a:pPr>
            <a:r>
              <a:rPr b="1" lang="en" sz="2300">
                <a:solidFill>
                  <a:schemeClr val="dk1"/>
                </a:solidFill>
              </a:rPr>
              <a:t>"My mate's a teacher in Manchester. Says he tried asking an AI to write his lesson plans. It came back with 'Objective: Survive until lunch break. Materials needed: Coffee, paracetamol, and the will to live.' </a:t>
            </a:r>
            <a:endParaRPr b="1" sz="2300">
              <a:solidFill>
                <a:schemeClr val="dk1"/>
              </a:solidFill>
            </a:endParaRPr>
          </a:p>
          <a:p>
            <a:pPr indent="0" lvl="0" marL="0" rtl="0" algn="l">
              <a:spcBef>
                <a:spcPts val="1200"/>
              </a:spcBef>
              <a:spcAft>
                <a:spcPts val="1200"/>
              </a:spcAft>
              <a:buNone/>
            </a:pPr>
            <a:r>
              <a:rPr b="1" lang="en" sz="2300">
                <a:solidFill>
                  <a:schemeClr val="dk1"/>
                </a:solidFill>
              </a:rPr>
              <a:t>I said, 'Mate, that's not AI, that's just copied and pasted from your actual planner!'"</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00">
                <a:solidFill>
                  <a:srgbClr val="FF5758"/>
                </a:solidFill>
                <a:latin typeface="League Gothic"/>
                <a:ea typeface="League Gothic"/>
                <a:cs typeface="League Gothic"/>
                <a:sym typeface="League Gothic"/>
              </a:rPr>
              <a:t>GUESS THE AI GENERATED POEM… REAL OR ROBOT?</a:t>
            </a:r>
            <a:endParaRPr sz="4000">
              <a:solidFill>
                <a:srgbClr val="FF5758"/>
              </a:solidFill>
              <a:latin typeface="League Gothic"/>
              <a:ea typeface="League Gothic"/>
              <a:cs typeface="League Gothic"/>
              <a:sym typeface="League Gothic"/>
            </a:endParaRPr>
          </a:p>
        </p:txBody>
      </p:sp>
      <p:sp>
        <p:nvSpPr>
          <p:cNvPr id="61" name="Google Shape;61;p14"/>
          <p:cNvSpPr txBox="1"/>
          <p:nvPr/>
        </p:nvSpPr>
        <p:spPr>
          <a:xfrm>
            <a:off x="4049825" y="1604115"/>
            <a:ext cx="3518700" cy="313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b="1" lang="en" sz="1300">
                <a:solidFill>
                  <a:srgbClr val="FF5758"/>
                </a:solidFill>
              </a:rPr>
              <a:t>Poem 2</a:t>
            </a:r>
            <a:endParaRPr b="1" sz="1300">
              <a:solidFill>
                <a:srgbClr val="FF5758"/>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The School in August</a:t>
            </a:r>
            <a:endParaRPr b="1" i="1" sz="1300">
              <a:solidFill>
                <a:schemeClr val="dk1"/>
              </a:solidFill>
            </a:endParaRPr>
          </a:p>
          <a:p>
            <a:pPr indent="0" lvl="0" marL="0" rtl="0" algn="l">
              <a:lnSpc>
                <a:spcPct val="115000"/>
              </a:lnSpc>
              <a:spcBef>
                <a:spcPts val="1200"/>
              </a:spcBef>
              <a:spcAft>
                <a:spcPts val="0"/>
              </a:spcAft>
              <a:buNone/>
            </a:pPr>
            <a:r>
              <a:rPr lang="en" sz="1100">
                <a:solidFill>
                  <a:schemeClr val="dk1"/>
                </a:solidFill>
              </a:rPr>
              <a:t>The cloakroom pegs are empty now,</a:t>
            </a:r>
            <a:br>
              <a:rPr lang="en" sz="1100">
                <a:solidFill>
                  <a:schemeClr val="dk1"/>
                </a:solidFill>
              </a:rPr>
            </a:br>
            <a:r>
              <a:rPr lang="en" sz="1100">
                <a:solidFill>
                  <a:schemeClr val="dk1"/>
                </a:solidFill>
              </a:rPr>
              <a:t>And locked the classroom door.</a:t>
            </a:r>
            <a:br>
              <a:rPr lang="en" sz="1100">
                <a:solidFill>
                  <a:schemeClr val="dk1"/>
                </a:solidFill>
              </a:rPr>
            </a:br>
            <a:r>
              <a:rPr lang="en" sz="1100">
                <a:solidFill>
                  <a:schemeClr val="dk1"/>
                </a:solidFill>
              </a:rPr>
              <a:t>The hollow desks are lined with dust,</a:t>
            </a:r>
            <a:br>
              <a:rPr lang="en" sz="1100">
                <a:solidFill>
                  <a:schemeClr val="dk1"/>
                </a:solidFill>
              </a:rPr>
            </a:br>
            <a:r>
              <a:rPr lang="en" sz="1100">
                <a:solidFill>
                  <a:schemeClr val="dk1"/>
                </a:solidFill>
              </a:rPr>
              <a:t>And slow across the floor</a:t>
            </a:r>
            <a:br>
              <a:rPr lang="en" sz="1100">
                <a:solidFill>
                  <a:schemeClr val="dk1"/>
                </a:solidFill>
              </a:rPr>
            </a:br>
            <a:r>
              <a:rPr lang="en" sz="1100">
                <a:solidFill>
                  <a:schemeClr val="dk1"/>
                </a:solidFill>
              </a:rPr>
              <a:t>A sunbeam creeps between the chairs</a:t>
            </a:r>
            <a:br>
              <a:rPr lang="en" sz="1100">
                <a:solidFill>
                  <a:schemeClr val="dk1"/>
                </a:solidFill>
              </a:rPr>
            </a:br>
            <a:r>
              <a:rPr lang="en" sz="1100">
                <a:solidFill>
                  <a:schemeClr val="dk1"/>
                </a:solidFill>
              </a:rPr>
              <a:t>Till the sun shines no more.</a:t>
            </a:r>
            <a:endParaRPr sz="11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1200"/>
              </a:spcBef>
              <a:spcAft>
                <a:spcPts val="0"/>
              </a:spcAft>
              <a:buNone/>
            </a:pPr>
            <a:r>
              <a:t/>
            </a:r>
            <a:endParaRPr sz="900">
              <a:solidFill>
                <a:schemeClr val="dk1"/>
              </a:solidFill>
            </a:endParaRPr>
          </a:p>
        </p:txBody>
      </p:sp>
      <p:sp>
        <p:nvSpPr>
          <p:cNvPr id="62" name="Google Shape;62;p14"/>
          <p:cNvSpPr txBox="1"/>
          <p:nvPr/>
        </p:nvSpPr>
        <p:spPr>
          <a:xfrm>
            <a:off x="386125" y="1604115"/>
            <a:ext cx="3518700" cy="313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 sz="1300">
                <a:solidFill>
                  <a:srgbClr val="FF5758"/>
                </a:solidFill>
              </a:rPr>
              <a:t>Poem 1</a:t>
            </a:r>
            <a:endParaRPr b="1" sz="1300">
              <a:solidFill>
                <a:srgbClr val="FF5758"/>
              </a:solidFill>
            </a:endParaRPr>
          </a:p>
          <a:p>
            <a:pPr indent="0" lvl="0" marL="0" rtl="0" algn="l">
              <a:lnSpc>
                <a:spcPct val="115000"/>
              </a:lnSpc>
              <a:spcBef>
                <a:spcPts val="1400"/>
              </a:spcBef>
              <a:spcAft>
                <a:spcPts val="0"/>
              </a:spcAft>
              <a:buNone/>
            </a:pPr>
            <a:r>
              <a:rPr b="1" lang="en" sz="1300">
                <a:solidFill>
                  <a:schemeClr val="dk1"/>
                </a:solidFill>
              </a:rPr>
              <a:t>The School in August</a:t>
            </a:r>
            <a:endParaRPr b="1" i="1" sz="1300">
              <a:solidFill>
                <a:schemeClr val="dk1"/>
              </a:solidFill>
            </a:endParaRPr>
          </a:p>
          <a:p>
            <a:pPr indent="0" lvl="0" marL="0" rtl="0" algn="l">
              <a:lnSpc>
                <a:spcPct val="115000"/>
              </a:lnSpc>
              <a:spcBef>
                <a:spcPts val="1200"/>
              </a:spcBef>
              <a:spcAft>
                <a:spcPts val="0"/>
              </a:spcAft>
              <a:buNone/>
            </a:pPr>
            <a:r>
              <a:rPr lang="en" sz="1100">
                <a:solidFill>
                  <a:schemeClr val="dk1"/>
                </a:solidFill>
              </a:rPr>
              <a:t>The classrooms stand in silent rows,                         Their purpose paused, their function clear                   But unfulfilled. The summer grows                 Long-shadowed as September nears.                        The corridors breathe emptiness,                               A hushed anticipation perseveres.</a:t>
            </a:r>
            <a:endParaRPr sz="11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0" rtl="0" algn="l">
              <a:spcBef>
                <a:spcPts val="1200"/>
              </a:spcBef>
              <a:spcAft>
                <a:spcPts val="0"/>
              </a:spcAft>
              <a:buNone/>
            </a:pPr>
            <a:r>
              <a:t/>
            </a:r>
            <a:endParaRPr sz="9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FF5758"/>
                </a:solidFill>
                <a:latin typeface="League Gothic"/>
                <a:ea typeface="League Gothic"/>
                <a:cs typeface="League Gothic"/>
                <a:sym typeface="League Gothic"/>
              </a:rPr>
              <a:t>WHY ARE WE HERE? …NOT ENOUGH HOURS IN THE DAY!</a:t>
            </a:r>
            <a:endParaRPr sz="4000">
              <a:solidFill>
                <a:srgbClr val="FF5758"/>
              </a:solidFill>
              <a:latin typeface="League Gothic"/>
              <a:ea typeface="League Gothic"/>
              <a:cs typeface="League Gothic"/>
              <a:sym typeface="League Gothic"/>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69570" lvl="0" marL="457200" rtl="0" algn="l">
              <a:lnSpc>
                <a:spcPct val="150000"/>
              </a:lnSpc>
              <a:spcBef>
                <a:spcPts val="0"/>
              </a:spcBef>
              <a:spcAft>
                <a:spcPts val="0"/>
              </a:spcAft>
              <a:buClr>
                <a:schemeClr val="dk1"/>
              </a:buClr>
              <a:buSzPct val="100000"/>
              <a:buChar char="●"/>
            </a:pPr>
            <a:r>
              <a:rPr lang="en" sz="2400">
                <a:solidFill>
                  <a:schemeClr val="dk1"/>
                </a:solidFill>
              </a:rPr>
              <a:t>AI is here to help lighten the load.</a:t>
            </a:r>
            <a:endParaRPr sz="2400">
              <a:solidFill>
                <a:schemeClr val="dk1"/>
              </a:solidFill>
            </a:endParaRPr>
          </a:p>
          <a:p>
            <a:pPr indent="-369570" lvl="0" marL="457200" rtl="0" algn="l">
              <a:lnSpc>
                <a:spcPct val="150000"/>
              </a:lnSpc>
              <a:spcBef>
                <a:spcPts val="0"/>
              </a:spcBef>
              <a:spcAft>
                <a:spcPts val="0"/>
              </a:spcAft>
              <a:buClr>
                <a:schemeClr val="dk1"/>
              </a:buClr>
              <a:buSzPct val="100000"/>
              <a:buChar char="●"/>
            </a:pPr>
            <a:r>
              <a:rPr lang="en" sz="2400">
                <a:solidFill>
                  <a:schemeClr val="dk1"/>
                </a:solidFill>
              </a:rPr>
              <a:t>askKira is built specifically for UK schools - safe, intelligent, and designed to reduce workload.</a:t>
            </a:r>
            <a:endParaRPr sz="2400">
              <a:solidFill>
                <a:schemeClr val="dk1"/>
              </a:solidFill>
            </a:endParaRPr>
          </a:p>
          <a:p>
            <a:pPr indent="-369570" lvl="0" marL="457200" rtl="0" algn="l">
              <a:lnSpc>
                <a:spcPct val="150000"/>
              </a:lnSpc>
              <a:spcBef>
                <a:spcPts val="0"/>
              </a:spcBef>
              <a:spcAft>
                <a:spcPts val="0"/>
              </a:spcAft>
              <a:buClr>
                <a:schemeClr val="dk1"/>
              </a:buClr>
              <a:buSzPct val="100000"/>
              <a:buChar char="●"/>
            </a:pPr>
            <a:r>
              <a:rPr lang="en" sz="2400">
                <a:solidFill>
                  <a:schemeClr val="dk1"/>
                </a:solidFill>
              </a:rPr>
              <a:t>It supports planning, marking, and resource creation - so you can spend more time teaching.</a:t>
            </a:r>
            <a:endParaRPr sz="2400">
              <a:solidFill>
                <a:schemeClr val="dk1"/>
              </a:solidFill>
            </a:endParaRPr>
          </a:p>
          <a:p>
            <a:pPr indent="-369570" lvl="0" marL="457200" rtl="0" algn="l">
              <a:lnSpc>
                <a:spcPct val="150000"/>
              </a:lnSpc>
              <a:spcBef>
                <a:spcPts val="0"/>
              </a:spcBef>
              <a:spcAft>
                <a:spcPts val="0"/>
              </a:spcAft>
              <a:buClr>
                <a:schemeClr val="dk1"/>
              </a:buClr>
              <a:buSzPct val="100000"/>
              <a:buChar char="●"/>
            </a:pPr>
            <a:r>
              <a:rPr lang="en" sz="2400">
                <a:solidFill>
                  <a:schemeClr val="dk1"/>
                </a:solidFill>
              </a:rPr>
              <a:t>Today, we’ll explore how it can work for </a:t>
            </a:r>
            <a:r>
              <a:rPr i="1" lang="en" sz="2400">
                <a:solidFill>
                  <a:schemeClr val="dk1"/>
                </a:solidFill>
              </a:rPr>
              <a:t>you</a:t>
            </a:r>
            <a:r>
              <a:rPr lang="en" sz="2400">
                <a:solidFill>
                  <a:schemeClr val="dk1"/>
                </a:solidFill>
              </a:rPr>
              <a:t>.</a:t>
            </a:r>
            <a:endParaRPr sz="2400">
              <a:solidFill>
                <a:schemeClr val="dk1"/>
              </a:solidFill>
            </a:endParaRPr>
          </a:p>
          <a:p>
            <a:pPr indent="0" lvl="0" marL="0" rtl="0" algn="l">
              <a:lnSpc>
                <a:spcPct val="150000"/>
              </a:lnSpc>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4000">
                <a:solidFill>
                  <a:srgbClr val="FF5758"/>
                </a:solidFill>
                <a:latin typeface="League Gothic"/>
                <a:ea typeface="League Gothic"/>
                <a:cs typeface="League Gothic"/>
                <a:sym typeface="League Gothic"/>
              </a:rPr>
              <a:t>ARTIFICIAL INTELLIGENCE -V- AUGEMENTED INTELLIGENCE</a:t>
            </a:r>
            <a:endParaRPr sz="4000">
              <a:solidFill>
                <a:srgbClr val="FF5758"/>
              </a:solidFill>
              <a:latin typeface="League Gothic"/>
              <a:ea typeface="League Gothic"/>
              <a:cs typeface="League Gothic"/>
              <a:sym typeface="League Gothic"/>
            </a:endParaRPr>
          </a:p>
        </p:txBody>
      </p:sp>
      <p:sp>
        <p:nvSpPr>
          <p:cNvPr id="74" name="Google Shape;74;p16"/>
          <p:cNvSpPr txBox="1"/>
          <p:nvPr/>
        </p:nvSpPr>
        <p:spPr>
          <a:xfrm>
            <a:off x="311700" y="1357950"/>
            <a:ext cx="4540800" cy="296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100">
                <a:solidFill>
                  <a:schemeClr val="dk1"/>
                </a:solidFill>
              </a:rPr>
              <a:t>A quick definition:</a:t>
            </a:r>
            <a:endParaRPr b="1"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 sz="1100">
                <a:solidFill>
                  <a:schemeClr val="dk1"/>
                </a:solidFill>
              </a:rPr>
              <a:t>AI (</a:t>
            </a:r>
            <a:r>
              <a:rPr b="1" lang="en" sz="1100">
                <a:solidFill>
                  <a:schemeClr val="dk1"/>
                </a:solidFill>
              </a:rPr>
              <a:t>Artificial Intelligence</a:t>
            </a:r>
            <a:r>
              <a:rPr lang="en" sz="1100">
                <a:solidFill>
                  <a:schemeClr val="dk1"/>
                </a:solidFill>
              </a:rPr>
              <a:t>) works by spotting patterns in huge amounts of information from books, websites, research papers and more. It uses those patterns to suggest ideas or give answers. But it doesn’t understand like a human. It doesn’t know your pupils, your context, or what matters most in your classroom.</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That’s where </a:t>
            </a:r>
            <a:r>
              <a:rPr b="1" lang="en" sz="1100">
                <a:solidFill>
                  <a:schemeClr val="dk1"/>
                </a:solidFill>
              </a:rPr>
              <a:t>Augmented Intelligence</a:t>
            </a:r>
            <a:r>
              <a:rPr lang="en" sz="1100">
                <a:solidFill>
                  <a:schemeClr val="dk1"/>
                </a:solidFill>
              </a:rPr>
              <a:t> comes in. This means you use AI as a tool to get ideas, save time, or explore different approaches, but you stay in charge. You use your professional judgement, just like you would with a scheme of work or a lesson resource.</a:t>
            </a:r>
            <a:endParaRPr sz="1100">
              <a:solidFill>
                <a:schemeClr val="dk1"/>
              </a:solidFill>
            </a:endParaRPr>
          </a:p>
          <a:p>
            <a:pPr indent="0" lvl="0" marL="0" rtl="0" algn="l">
              <a:lnSpc>
                <a:spcPct val="115000"/>
              </a:lnSpc>
              <a:spcBef>
                <a:spcPts val="1200"/>
              </a:spcBef>
              <a:spcAft>
                <a:spcPts val="1200"/>
              </a:spcAft>
              <a:buNone/>
            </a:pPr>
            <a:r>
              <a:t/>
            </a:r>
            <a:endParaRPr sz="900">
              <a:solidFill>
                <a:schemeClr val="dk1"/>
              </a:solidFill>
            </a:endParaRPr>
          </a:p>
        </p:txBody>
      </p:sp>
      <p:pic>
        <p:nvPicPr>
          <p:cNvPr id="75" name="Google Shape;75;p16" title="Screenshot 2025-05-16 at 15.28.16.png"/>
          <p:cNvPicPr preferRelativeResize="0"/>
          <p:nvPr/>
        </p:nvPicPr>
        <p:blipFill>
          <a:blip r:embed="rId3">
            <a:alphaModFix/>
          </a:blip>
          <a:stretch>
            <a:fillRect/>
          </a:stretch>
        </p:blipFill>
        <p:spPr>
          <a:xfrm>
            <a:off x="5036775" y="1604700"/>
            <a:ext cx="3999099" cy="1402024"/>
          </a:xfrm>
          <a:prstGeom prst="rect">
            <a:avLst/>
          </a:prstGeom>
          <a:noFill/>
          <a:ln>
            <a:noFill/>
          </a:ln>
        </p:spPr>
      </p:pic>
      <p:sp>
        <p:nvSpPr>
          <p:cNvPr id="76" name="Google Shape;76;p16"/>
          <p:cNvSpPr txBox="1"/>
          <p:nvPr/>
        </p:nvSpPr>
        <p:spPr>
          <a:xfrm>
            <a:off x="6970275" y="3171525"/>
            <a:ext cx="18081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solidFill>
                  <a:srgbClr val="FF5758"/>
                </a:solidFill>
              </a:rPr>
              <a:t>Augmented Intelligence</a:t>
            </a:r>
            <a:r>
              <a:rPr i="1" lang="en" sz="1000"/>
              <a:t> is more like a SAT NAV - </a:t>
            </a:r>
            <a:r>
              <a:rPr i="1" lang="en" sz="1000"/>
              <a:t>it suggests routes, but you decide where to go and how to get there based on your knowledge and experience</a:t>
            </a:r>
            <a:endParaRPr i="1" sz="1000"/>
          </a:p>
        </p:txBody>
      </p:sp>
      <p:sp>
        <p:nvSpPr>
          <p:cNvPr id="77" name="Google Shape;77;p16"/>
          <p:cNvSpPr txBox="1"/>
          <p:nvPr/>
        </p:nvSpPr>
        <p:spPr>
          <a:xfrm>
            <a:off x="5007075" y="3171525"/>
            <a:ext cx="1772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000"/>
              <a:t>If</a:t>
            </a:r>
            <a:r>
              <a:rPr i="1" lang="en" sz="1000"/>
              <a:t> </a:t>
            </a:r>
            <a:r>
              <a:rPr i="1" lang="en" sz="1000">
                <a:solidFill>
                  <a:srgbClr val="FF5758"/>
                </a:solidFill>
              </a:rPr>
              <a:t>Artificial Intelligence</a:t>
            </a:r>
            <a:r>
              <a:rPr i="1" lang="en" sz="1000"/>
              <a:t> is a self-driving car that decides when to go…</a:t>
            </a:r>
            <a:endParaRPr i="1" sz="1000"/>
          </a:p>
        </p:txBody>
      </p:sp>
      <p:sp>
        <p:nvSpPr>
          <p:cNvPr id="78" name="Google Shape;78;p16"/>
          <p:cNvSpPr txBox="1"/>
          <p:nvPr/>
        </p:nvSpPr>
        <p:spPr>
          <a:xfrm>
            <a:off x="5114475" y="1357950"/>
            <a:ext cx="4540800" cy="67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100">
                <a:solidFill>
                  <a:schemeClr val="dk1"/>
                </a:solidFill>
              </a:rPr>
              <a:t>Using AI</a:t>
            </a:r>
            <a:r>
              <a:rPr b="1" lang="en" sz="1100">
                <a:solidFill>
                  <a:schemeClr val="dk1"/>
                </a:solidFill>
              </a:rPr>
              <a:t>:</a:t>
            </a:r>
            <a:endParaRPr sz="1100">
              <a:solidFill>
                <a:schemeClr val="dk1"/>
              </a:solidFill>
            </a:endParaRPr>
          </a:p>
          <a:p>
            <a:pPr indent="0" lvl="0" marL="0" rtl="0" algn="l">
              <a:lnSpc>
                <a:spcPct val="115000"/>
              </a:lnSpc>
              <a:spcBef>
                <a:spcPts val="1200"/>
              </a:spcBef>
              <a:spcAft>
                <a:spcPts val="1200"/>
              </a:spcAft>
              <a:buNone/>
            </a:pPr>
            <a:r>
              <a:t/>
            </a:r>
            <a:endParaRPr sz="9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7500"/>
              <a:buFont typeface="Arial"/>
              <a:buNone/>
            </a:pPr>
            <a:r>
              <a:rPr lang="en" sz="4000">
                <a:solidFill>
                  <a:srgbClr val="FF5758"/>
                </a:solidFill>
                <a:latin typeface="League Gothic"/>
                <a:ea typeface="League Gothic"/>
                <a:cs typeface="League Gothic"/>
                <a:sym typeface="League Gothic"/>
              </a:rPr>
              <a:t>WHAT IS </a:t>
            </a:r>
            <a:r>
              <a:rPr lang="en" sz="4000">
                <a:solidFill>
                  <a:srgbClr val="FF5758"/>
                </a:solidFill>
                <a:latin typeface="League Gothic"/>
                <a:ea typeface="League Gothic"/>
                <a:cs typeface="League Gothic"/>
                <a:sym typeface="League Gothic"/>
              </a:rPr>
              <a:t>ASKKIRA</a:t>
            </a:r>
            <a:r>
              <a:rPr lang="en" sz="4000">
                <a:solidFill>
                  <a:srgbClr val="FF5758"/>
                </a:solidFill>
                <a:latin typeface="League Gothic"/>
                <a:ea typeface="League Gothic"/>
                <a:cs typeface="League Gothic"/>
                <a:sym typeface="League Gothic"/>
              </a:rPr>
              <a:t>? </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800"/>
              </a:spcBef>
              <a:spcAft>
                <a:spcPts val="0"/>
              </a:spcAft>
              <a:buNone/>
            </a:pPr>
            <a:r>
              <a:rPr lang="en" sz="2200">
                <a:solidFill>
                  <a:schemeClr val="dk1"/>
                </a:solidFill>
              </a:rPr>
              <a:t>askKira is augmented AI. It’s not a search engine like Google, and not a pre-set tool that simply completes tasks for you at the click of a button. </a:t>
            </a:r>
            <a:endParaRPr sz="2200">
              <a:solidFill>
                <a:schemeClr val="dk1"/>
              </a:solidFill>
            </a:endParaRPr>
          </a:p>
          <a:p>
            <a:pPr indent="0" lvl="0" marL="0" rtl="0" algn="l">
              <a:spcBef>
                <a:spcPts val="800"/>
              </a:spcBef>
              <a:spcAft>
                <a:spcPts val="0"/>
              </a:spcAft>
              <a:buNone/>
            </a:pPr>
            <a:r>
              <a:rPr lang="en" sz="2200">
                <a:solidFill>
                  <a:srgbClr val="FF5758"/>
                </a:solidFill>
              </a:rPr>
              <a:t>askKira is your digital colleague, here to help you think, plan, and create, while you stay in control.</a:t>
            </a:r>
            <a:endParaRPr sz="2200">
              <a:solidFill>
                <a:srgbClr val="FF5758"/>
              </a:solidFill>
            </a:endParaRPr>
          </a:p>
          <a:p>
            <a:pPr indent="-357822" lvl="0" marL="457200" rtl="0" algn="l">
              <a:spcBef>
                <a:spcPts val="800"/>
              </a:spcBef>
              <a:spcAft>
                <a:spcPts val="0"/>
              </a:spcAft>
              <a:buClr>
                <a:schemeClr val="dk1"/>
              </a:buClr>
              <a:buSzPct val="100000"/>
              <a:buChar char="●"/>
            </a:pPr>
            <a:r>
              <a:rPr lang="en" sz="2200">
                <a:solidFill>
                  <a:schemeClr val="dk1"/>
                </a:solidFill>
              </a:rPr>
              <a:t>Designed exclusively for UK schools</a:t>
            </a:r>
            <a:endParaRPr sz="2200">
              <a:solidFill>
                <a:schemeClr val="dk1"/>
              </a:solidFill>
            </a:endParaRPr>
          </a:p>
          <a:p>
            <a:pPr indent="-357822" lvl="0" marL="457200" rtl="0" algn="l">
              <a:spcBef>
                <a:spcPts val="0"/>
              </a:spcBef>
              <a:spcAft>
                <a:spcPts val="0"/>
              </a:spcAft>
              <a:buClr>
                <a:schemeClr val="dk1"/>
              </a:buClr>
              <a:buSzPct val="100000"/>
              <a:buChar char="●"/>
            </a:pPr>
            <a:r>
              <a:rPr lang="en" sz="2200">
                <a:solidFill>
                  <a:schemeClr val="dk1"/>
                </a:solidFill>
              </a:rPr>
              <a:t>Safe, GDPR-compliant, UK-based</a:t>
            </a:r>
            <a:endParaRPr sz="2200">
              <a:solidFill>
                <a:schemeClr val="dk1"/>
              </a:solidFill>
            </a:endParaRPr>
          </a:p>
          <a:p>
            <a:pPr indent="-357822" lvl="0" marL="457200" rtl="0" algn="l">
              <a:spcBef>
                <a:spcPts val="0"/>
              </a:spcBef>
              <a:spcAft>
                <a:spcPts val="0"/>
              </a:spcAft>
              <a:buClr>
                <a:schemeClr val="dk1"/>
              </a:buClr>
              <a:buSzPct val="100000"/>
              <a:buChar char="●"/>
            </a:pPr>
            <a:r>
              <a:rPr lang="en" sz="2200">
                <a:solidFill>
                  <a:schemeClr val="dk1"/>
                </a:solidFill>
              </a:rPr>
              <a:t>Helps with: lesson ideas, reports, letters, resources, policies and more</a:t>
            </a:r>
            <a:endParaRPr sz="22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7500"/>
              <a:buFont typeface="Arial"/>
              <a:buNone/>
            </a:pPr>
            <a:r>
              <a:rPr lang="en" sz="4000">
                <a:solidFill>
                  <a:srgbClr val="FF5758"/>
                </a:solidFill>
                <a:latin typeface="League Gothic"/>
                <a:ea typeface="League Gothic"/>
                <a:cs typeface="League Gothic"/>
                <a:sym typeface="League Gothic"/>
              </a:rPr>
              <a:t>IS IT SAFE? YES!</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1200"/>
              </a:spcBef>
              <a:spcAft>
                <a:spcPts val="0"/>
              </a:spcAft>
              <a:buNone/>
            </a:pPr>
            <a:r>
              <a:rPr b="1" lang="en" sz="8800">
                <a:solidFill>
                  <a:schemeClr val="dk1"/>
                </a:solidFill>
              </a:rPr>
              <a:t>askKira is:</a:t>
            </a:r>
            <a:endParaRPr b="1" sz="8800">
              <a:solidFill>
                <a:schemeClr val="dk1"/>
              </a:solidFill>
            </a:endParaRPr>
          </a:p>
          <a:p>
            <a:pPr indent="-368300" lvl="0" marL="457200" rtl="0" algn="l">
              <a:spcBef>
                <a:spcPts val="1200"/>
              </a:spcBef>
              <a:spcAft>
                <a:spcPts val="0"/>
              </a:spcAft>
              <a:buClr>
                <a:schemeClr val="dk1"/>
              </a:buClr>
              <a:buSzPct val="100000"/>
              <a:buChar char="●"/>
            </a:pPr>
            <a:r>
              <a:rPr lang="en" sz="8800">
                <a:solidFill>
                  <a:schemeClr val="dk1"/>
                </a:solidFill>
              </a:rPr>
              <a:t>Built for UK schools, refined by over 100 education experts, and informed by key statutory guidance from the DfE, Ofsted, and the EEF.</a:t>
            </a:r>
            <a:endParaRPr sz="8800">
              <a:solidFill>
                <a:schemeClr val="dk1"/>
              </a:solidFill>
            </a:endParaRPr>
          </a:p>
          <a:p>
            <a:pPr indent="-368300" lvl="0" marL="457200" rtl="0" algn="l">
              <a:spcBef>
                <a:spcPts val="0"/>
              </a:spcBef>
              <a:spcAft>
                <a:spcPts val="0"/>
              </a:spcAft>
              <a:buClr>
                <a:schemeClr val="dk1"/>
              </a:buClr>
              <a:buSzPct val="100000"/>
              <a:buChar char="●"/>
            </a:pPr>
            <a:r>
              <a:rPr lang="en" sz="8800">
                <a:solidFill>
                  <a:schemeClr val="dk1"/>
                </a:solidFill>
              </a:rPr>
              <a:t>askKira is GDPR-compliant and safe to use, but always follow your school’s safeguarding and data protection policies when entering information.</a:t>
            </a:r>
            <a:endParaRPr sz="8800">
              <a:solidFill>
                <a:schemeClr val="dk1"/>
              </a:solidFill>
            </a:endParaRPr>
          </a:p>
          <a:p>
            <a:pPr indent="-368300" lvl="0" marL="457200" rtl="0" algn="l">
              <a:spcBef>
                <a:spcPts val="0"/>
              </a:spcBef>
              <a:spcAft>
                <a:spcPts val="0"/>
              </a:spcAft>
              <a:buClr>
                <a:schemeClr val="dk1"/>
              </a:buClr>
              <a:buSzPct val="100000"/>
              <a:buChar char="●"/>
            </a:pPr>
            <a:r>
              <a:rPr lang="en" sz="8800">
                <a:solidFill>
                  <a:schemeClr val="dk1"/>
                </a:solidFill>
              </a:rPr>
              <a:t>Only use school-approved tools.</a:t>
            </a:r>
            <a:endParaRPr sz="8800">
              <a:solidFill>
                <a:schemeClr val="dk1"/>
              </a:solidFill>
            </a:endParaRPr>
          </a:p>
          <a:p>
            <a:pPr indent="0" lvl="0" marL="457200" rtl="0" algn="l">
              <a:spcBef>
                <a:spcPts val="1200"/>
              </a:spcBef>
              <a:spcAft>
                <a:spcPts val="0"/>
              </a:spcAft>
              <a:buNone/>
            </a:pPr>
            <a:r>
              <a:t/>
            </a:r>
            <a:endParaRPr sz="2400">
              <a:solidFill>
                <a:schemeClr val="dk1"/>
              </a:solidFill>
            </a:endParaRPr>
          </a:p>
          <a:p>
            <a:pPr indent="0" lvl="0" marL="457200" rtl="0" algn="l">
              <a:spcBef>
                <a:spcPts val="800"/>
              </a:spcBef>
              <a:spcAft>
                <a:spcPts val="0"/>
              </a:spcAft>
              <a:buNone/>
            </a:pPr>
            <a:r>
              <a:t/>
            </a:r>
            <a:endParaRPr sz="40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7500"/>
              <a:buFont typeface="Arial"/>
              <a:buNone/>
            </a:pPr>
            <a:r>
              <a:rPr lang="en" sz="4000">
                <a:solidFill>
                  <a:srgbClr val="FF5758"/>
                </a:solidFill>
                <a:latin typeface="League Gothic"/>
                <a:ea typeface="League Gothic"/>
                <a:cs typeface="League Gothic"/>
                <a:sym typeface="League Gothic"/>
              </a:rPr>
              <a:t>WHO IS IT FOR?</a:t>
            </a:r>
            <a:endParaRPr/>
          </a:p>
          <a:p>
            <a:pPr indent="0" lvl="0" marL="0" rtl="0" algn="l">
              <a:spcBef>
                <a:spcPts val="0"/>
              </a:spcBef>
              <a:spcAft>
                <a:spcPts val="0"/>
              </a:spcAft>
              <a:buNone/>
            </a:pPr>
            <a:r>
              <a:t/>
            </a:r>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Clr>
                <a:schemeClr val="dk1"/>
              </a:buClr>
              <a:buSzPts val="1100"/>
              <a:buFont typeface="Arial"/>
              <a:buNone/>
            </a:pPr>
            <a:r>
              <a:rPr b="1" lang="en" sz="1900">
                <a:solidFill>
                  <a:schemeClr val="dk1"/>
                </a:solidFill>
              </a:rPr>
              <a:t>UK School Staff</a:t>
            </a:r>
            <a:endParaRPr b="1" sz="1900">
              <a:solidFill>
                <a:schemeClr val="dk1"/>
              </a:solidFill>
            </a:endParaRPr>
          </a:p>
          <a:p>
            <a:pPr indent="-323850" lvl="0" marL="457200" rtl="0" algn="l">
              <a:spcBef>
                <a:spcPts val="800"/>
              </a:spcBef>
              <a:spcAft>
                <a:spcPts val="0"/>
              </a:spcAft>
              <a:buClr>
                <a:schemeClr val="dk1"/>
              </a:buClr>
              <a:buSzPts val="1500"/>
              <a:buChar char="●"/>
            </a:pPr>
            <a:r>
              <a:rPr b="1" lang="en" sz="1500">
                <a:solidFill>
                  <a:schemeClr val="dk1"/>
                </a:solidFill>
              </a:rPr>
              <a:t>Teachers</a:t>
            </a:r>
            <a:r>
              <a:rPr lang="en" sz="1500">
                <a:solidFill>
                  <a:schemeClr val="dk1"/>
                </a:solidFill>
              </a:rPr>
              <a:t>: lesson planning, marking, generating model texts</a:t>
            </a:r>
            <a:endParaRPr sz="1500">
              <a:solidFill>
                <a:schemeClr val="dk1"/>
              </a:solidFill>
            </a:endParaRPr>
          </a:p>
          <a:p>
            <a:pPr indent="-323850" lvl="0" marL="457200" rtl="0" algn="l">
              <a:spcBef>
                <a:spcPts val="0"/>
              </a:spcBef>
              <a:spcAft>
                <a:spcPts val="0"/>
              </a:spcAft>
              <a:buClr>
                <a:schemeClr val="dk1"/>
              </a:buClr>
              <a:buSzPts val="1500"/>
              <a:buChar char="●"/>
            </a:pPr>
            <a:r>
              <a:rPr b="1" lang="en" sz="1500">
                <a:solidFill>
                  <a:schemeClr val="dk1"/>
                </a:solidFill>
              </a:rPr>
              <a:t>Teaching Assistants (TAs)</a:t>
            </a:r>
            <a:r>
              <a:rPr lang="en" sz="1500">
                <a:solidFill>
                  <a:schemeClr val="dk1"/>
                </a:solidFill>
              </a:rPr>
              <a:t>: creating differentiated resources and task adaptations</a:t>
            </a:r>
            <a:endParaRPr sz="1500">
              <a:solidFill>
                <a:schemeClr val="dk1"/>
              </a:solidFill>
            </a:endParaRPr>
          </a:p>
          <a:p>
            <a:pPr indent="-323850" lvl="0" marL="457200" rtl="0" algn="l">
              <a:spcBef>
                <a:spcPts val="0"/>
              </a:spcBef>
              <a:spcAft>
                <a:spcPts val="0"/>
              </a:spcAft>
              <a:buClr>
                <a:schemeClr val="dk1"/>
              </a:buClr>
              <a:buSzPts val="1500"/>
              <a:buChar char="●"/>
            </a:pPr>
            <a:r>
              <a:rPr b="1" lang="en" sz="1500">
                <a:solidFill>
                  <a:schemeClr val="dk1"/>
                </a:solidFill>
              </a:rPr>
              <a:t>SENDCos</a:t>
            </a:r>
            <a:r>
              <a:rPr lang="en" sz="1500">
                <a:solidFill>
                  <a:schemeClr val="dk1"/>
                </a:solidFill>
              </a:rPr>
              <a:t>: drafting visual aids, sensory activity ideas, and support plans</a:t>
            </a:r>
            <a:endParaRPr sz="1500">
              <a:solidFill>
                <a:schemeClr val="dk1"/>
              </a:solidFill>
            </a:endParaRPr>
          </a:p>
          <a:p>
            <a:pPr indent="-323850" lvl="0" marL="457200" rtl="0" algn="l">
              <a:spcBef>
                <a:spcPts val="0"/>
              </a:spcBef>
              <a:spcAft>
                <a:spcPts val="0"/>
              </a:spcAft>
              <a:buClr>
                <a:schemeClr val="dk1"/>
              </a:buClr>
              <a:buSzPts val="1500"/>
              <a:buChar char="●"/>
            </a:pPr>
            <a:r>
              <a:rPr b="1" lang="en" sz="1500">
                <a:solidFill>
                  <a:schemeClr val="dk1"/>
                </a:solidFill>
              </a:rPr>
              <a:t>Pastoral Staff</a:t>
            </a:r>
            <a:r>
              <a:rPr lang="en" sz="1500">
                <a:solidFill>
                  <a:schemeClr val="dk1"/>
                </a:solidFill>
              </a:rPr>
              <a:t> : drafting letters, creating wellbeing resources, and summarising support plans</a:t>
            </a:r>
            <a:endParaRPr sz="1500">
              <a:solidFill>
                <a:schemeClr val="dk1"/>
              </a:solidFill>
            </a:endParaRPr>
          </a:p>
          <a:p>
            <a:pPr indent="-323850" lvl="0" marL="457200" rtl="0" algn="l">
              <a:spcBef>
                <a:spcPts val="0"/>
              </a:spcBef>
              <a:spcAft>
                <a:spcPts val="0"/>
              </a:spcAft>
              <a:buClr>
                <a:schemeClr val="dk1"/>
              </a:buClr>
              <a:buSzPts val="1500"/>
              <a:buChar char="●"/>
            </a:pPr>
            <a:r>
              <a:rPr b="1" lang="en" sz="1500">
                <a:solidFill>
                  <a:schemeClr val="dk1"/>
                </a:solidFill>
              </a:rPr>
              <a:t>Admin Staff and Senior Leaders (SLT)</a:t>
            </a:r>
            <a:r>
              <a:rPr lang="en" sz="1500">
                <a:solidFill>
                  <a:schemeClr val="dk1"/>
                </a:solidFill>
              </a:rPr>
              <a:t>: writing letters, reports, meeting notes, and policies</a:t>
            </a:r>
            <a:endParaRPr sz="1500">
              <a:solidFill>
                <a:schemeClr val="dk1"/>
              </a:solidFill>
            </a:endParaRPr>
          </a:p>
          <a:p>
            <a:pPr indent="-323850" lvl="0" marL="457200" rtl="0" algn="l">
              <a:spcBef>
                <a:spcPts val="0"/>
              </a:spcBef>
              <a:spcAft>
                <a:spcPts val="0"/>
              </a:spcAft>
              <a:buClr>
                <a:schemeClr val="dk1"/>
              </a:buClr>
              <a:buSzPts val="1500"/>
              <a:buChar char="●"/>
            </a:pPr>
            <a:r>
              <a:rPr b="1" lang="en" sz="1500">
                <a:solidFill>
                  <a:schemeClr val="dk1"/>
                </a:solidFill>
              </a:rPr>
              <a:t>Business Managers and Finance Teams</a:t>
            </a:r>
            <a:r>
              <a:rPr lang="en" sz="1500">
                <a:solidFill>
                  <a:schemeClr val="dk1"/>
                </a:solidFill>
              </a:rPr>
              <a:t>: drafting procurement documents, summarising financial policies, preparing governor updates</a:t>
            </a:r>
            <a:endParaRPr sz="1500">
              <a:solidFill>
                <a:schemeClr val="dk1"/>
              </a:solidFill>
            </a:endParaRPr>
          </a:p>
          <a:p>
            <a:pPr indent="-323850" lvl="0" marL="457200" rtl="0" algn="l">
              <a:spcBef>
                <a:spcPts val="0"/>
              </a:spcBef>
              <a:spcAft>
                <a:spcPts val="0"/>
              </a:spcAft>
              <a:buClr>
                <a:schemeClr val="dk1"/>
              </a:buClr>
              <a:buSzPts val="1500"/>
              <a:buChar char="●"/>
            </a:pPr>
            <a:r>
              <a:rPr b="1" lang="en" sz="1500">
                <a:solidFill>
                  <a:schemeClr val="dk1"/>
                </a:solidFill>
              </a:rPr>
              <a:t>Estate Teams, Site Managers, and Caretakers</a:t>
            </a:r>
            <a:r>
              <a:rPr lang="en" sz="1500">
                <a:solidFill>
                  <a:schemeClr val="dk1"/>
                </a:solidFill>
              </a:rPr>
              <a:t>: writing risk assessments, maintenance logs, notices, and safety checklists</a:t>
            </a:r>
            <a:endParaRPr sz="1500">
              <a:solidFill>
                <a:schemeClr val="dk1"/>
              </a:solidFill>
            </a:endParaRPr>
          </a:p>
          <a:p>
            <a:pPr indent="0" lvl="0" marL="0" rtl="0" algn="l">
              <a:spcBef>
                <a:spcPts val="800"/>
              </a:spcBef>
              <a:spcAft>
                <a:spcPts val="0"/>
              </a:spcAft>
              <a:buClr>
                <a:schemeClr val="dk1"/>
              </a:buClr>
              <a:buSzPts val="1100"/>
              <a:buFont typeface="Arial"/>
              <a:buNone/>
            </a:pPr>
            <a:r>
              <a:t/>
            </a:r>
            <a:endParaRPr sz="1900">
              <a:solidFill>
                <a:schemeClr val="dk1"/>
              </a:solidFill>
            </a:endParaRPr>
          </a:p>
          <a:p>
            <a:pPr indent="0" lvl="0" marL="0" rtl="0" algn="l">
              <a:spcBef>
                <a:spcPts val="800"/>
              </a:spcBef>
              <a:spcAft>
                <a:spcPts val="0"/>
              </a:spcAft>
              <a:buClr>
                <a:schemeClr val="dk1"/>
              </a:buClr>
              <a:buSzPts val="1100"/>
              <a:buFont typeface="Arial"/>
              <a:buNone/>
            </a:pPr>
            <a:r>
              <a:t/>
            </a:r>
            <a:endParaRPr sz="1900">
              <a:solidFill>
                <a:schemeClr val="dk1"/>
              </a:solidFill>
            </a:endParaRPr>
          </a:p>
          <a:p>
            <a:pPr indent="0" lvl="0" marL="0" rtl="0" algn="l">
              <a:spcBef>
                <a:spcPts val="0"/>
              </a:spcBef>
              <a:spcAft>
                <a:spcPts val="1200"/>
              </a:spcAft>
              <a:buNone/>
            </a:pPr>
            <a:r>
              <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7500"/>
              <a:buFont typeface="Arial"/>
              <a:buNone/>
            </a:pPr>
            <a:r>
              <a:rPr lang="en" sz="4000">
                <a:solidFill>
                  <a:srgbClr val="FF5758"/>
                </a:solidFill>
                <a:latin typeface="League Gothic"/>
                <a:ea typeface="League Gothic"/>
                <a:cs typeface="League Gothic"/>
                <a:sym typeface="League Gothic"/>
              </a:rPr>
              <a:t>COMPLIANCE SNAPSHOT</a:t>
            </a:r>
            <a:endParaRPr/>
          </a:p>
          <a:p>
            <a:pPr indent="0" lvl="0" marL="0" rtl="0" algn="l">
              <a:spcBef>
                <a:spcPts val="0"/>
              </a:spcBef>
              <a:spcAft>
                <a:spcPts val="0"/>
              </a:spcAft>
              <a:buNone/>
            </a:pPr>
            <a:r>
              <a:t/>
            </a:r>
            <a:endParaRPr/>
          </a:p>
        </p:txBody>
      </p:sp>
      <p:sp>
        <p:nvSpPr>
          <p:cNvPr id="102" name="Google Shape;102;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150000"/>
              </a:lnSpc>
              <a:spcBef>
                <a:spcPts val="1200"/>
              </a:spcBef>
              <a:spcAft>
                <a:spcPts val="0"/>
              </a:spcAft>
              <a:buClr>
                <a:schemeClr val="dk1"/>
              </a:buClr>
              <a:buSzPts val="1100"/>
              <a:buFont typeface="Arial"/>
              <a:buNone/>
            </a:pPr>
            <a:r>
              <a:rPr b="1" lang="en"/>
              <a:t>AI use must align with statutory guidance:</a:t>
            </a:r>
            <a:endParaRPr b="1"/>
          </a:p>
          <a:p>
            <a:pPr indent="-298450" lvl="0" marL="457200" rtl="0" algn="l">
              <a:spcBef>
                <a:spcPts val="1200"/>
              </a:spcBef>
              <a:spcAft>
                <a:spcPts val="0"/>
              </a:spcAft>
              <a:buClr>
                <a:schemeClr val="dk1"/>
              </a:buClr>
              <a:buSzPts val="1100"/>
              <a:buChar char="●"/>
            </a:pPr>
            <a:r>
              <a:rPr lang="en"/>
              <a:t>DfE (2024 Guidance): AI should reduce workload, be safe, ethical, and never replace teacher judgement.</a:t>
            </a:r>
            <a:endParaRPr/>
          </a:p>
          <a:p>
            <a:pPr indent="-298450" lvl="0" marL="457200" rtl="0" algn="l">
              <a:spcBef>
                <a:spcPts val="0"/>
              </a:spcBef>
              <a:spcAft>
                <a:spcPts val="0"/>
              </a:spcAft>
              <a:buClr>
                <a:schemeClr val="dk1"/>
              </a:buClr>
              <a:buSzPts val="1100"/>
              <a:buChar char="●"/>
            </a:pPr>
            <a:r>
              <a:rPr lang="en"/>
              <a:t>Ofsted (2024 Study): AI works best with trained staff and AI champions in each school.</a:t>
            </a:r>
            <a:endParaRPr/>
          </a:p>
          <a:p>
            <a:pPr indent="-298450" lvl="0" marL="457200" rtl="0" algn="l">
              <a:spcBef>
                <a:spcPts val="0"/>
              </a:spcBef>
              <a:spcAft>
                <a:spcPts val="0"/>
              </a:spcAft>
              <a:buClr>
                <a:schemeClr val="dk1"/>
              </a:buClr>
              <a:buSzPts val="1100"/>
              <a:buChar char="●"/>
            </a:pPr>
            <a:r>
              <a:rPr lang="en"/>
              <a:t>KCSIE (2025): Safeguarding includes digital systems - never input identifiable pupil information.</a:t>
            </a:r>
            <a:endParaRPr/>
          </a:p>
          <a:p>
            <a:pPr indent="-298450" lvl="0" marL="457200" rtl="0" algn="l">
              <a:spcBef>
                <a:spcPts val="0"/>
              </a:spcBef>
              <a:spcAft>
                <a:spcPts val="0"/>
              </a:spcAft>
              <a:buClr>
                <a:schemeClr val="dk1"/>
              </a:buClr>
              <a:buSzPts val="1100"/>
              <a:buChar char="●"/>
            </a:pPr>
            <a:r>
              <a:rPr lang="en"/>
              <a:t>GDPR/UK Data Law: askKira is UK-based and compliant, but staff remain responsible for safe input.</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7500"/>
              <a:buFont typeface="Arial"/>
              <a:buNone/>
            </a:pPr>
            <a:r>
              <a:rPr lang="en" sz="4000">
                <a:solidFill>
                  <a:srgbClr val="FF5758"/>
                </a:solidFill>
                <a:latin typeface="League Gothic"/>
                <a:ea typeface="League Gothic"/>
                <a:cs typeface="League Gothic"/>
                <a:sym typeface="League Gothic"/>
              </a:rPr>
              <a:t>GUARDRAILS FOR SAFE USE</a:t>
            </a:r>
            <a:endParaRPr/>
          </a:p>
          <a:p>
            <a:pPr indent="0" lvl="0" marL="0" rtl="0" algn="l">
              <a:spcBef>
                <a:spcPts val="0"/>
              </a:spcBef>
              <a:spcAft>
                <a:spcPts val="0"/>
              </a:spcAft>
              <a:buNone/>
            </a:pPr>
            <a:r>
              <a:t/>
            </a:r>
            <a:endParaRPr b="1" sz="1100"/>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150000"/>
              </a:lnSpc>
              <a:spcBef>
                <a:spcPts val="1200"/>
              </a:spcBef>
              <a:spcAft>
                <a:spcPts val="0"/>
              </a:spcAft>
              <a:buClr>
                <a:schemeClr val="dk1"/>
              </a:buClr>
              <a:buSzPts val="1100"/>
              <a:buFont typeface="Arial"/>
              <a:buNone/>
            </a:pPr>
            <a:r>
              <a:rPr b="1" lang="en">
                <a:solidFill>
                  <a:schemeClr val="dk1"/>
                </a:solidFill>
              </a:rPr>
              <a:t>What NOT to do:</a:t>
            </a:r>
            <a:endParaRPr b="1">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 Don’t enter pupil names, SEN/EHCP details, safeguarding notes.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 Don’t copy &amp; paste outputs without critical checking.</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 Don’t treat outputs as a replacement for evidence-based practice.</a:t>
            </a:r>
            <a:endParaRPr>
              <a:solidFill>
                <a:schemeClr val="dk1"/>
              </a:solidFill>
            </a:endParaRPr>
          </a:p>
          <a:p>
            <a:pPr indent="0" lvl="0" marL="0" rtl="0" algn="l">
              <a:lnSpc>
                <a:spcPct val="150000"/>
              </a:lnSpc>
              <a:spcBef>
                <a:spcPts val="1200"/>
              </a:spcBef>
              <a:spcAft>
                <a:spcPts val="0"/>
              </a:spcAft>
              <a:buClr>
                <a:schemeClr val="dk1"/>
              </a:buClr>
              <a:buSzPts val="1100"/>
              <a:buFont typeface="Arial"/>
              <a:buNone/>
            </a:pPr>
            <a:r>
              <a:rPr b="1" lang="en">
                <a:solidFill>
                  <a:schemeClr val="dk1"/>
                </a:solidFill>
              </a:rPr>
              <a:t>What TO do:</a:t>
            </a:r>
            <a:endParaRPr b="1">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 Use professional judgement at all times.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 Edit, adapt, and refine AI outputs.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 Ask follow-up questions to improve results.</a:t>
            </a:r>
            <a:endParaRPr>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